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381" r:id="rId6"/>
    <p:sldId id="539" r:id="rId7"/>
    <p:sldId id="407" r:id="rId8"/>
    <p:sldId id="540" r:id="rId9"/>
    <p:sldId id="541" r:id="rId10"/>
    <p:sldId id="556" r:id="rId11"/>
    <p:sldId id="538" r:id="rId12"/>
    <p:sldId id="560" r:id="rId13"/>
    <p:sldId id="535" r:id="rId14"/>
    <p:sldId id="564" r:id="rId15"/>
    <p:sldId id="565" r:id="rId16"/>
    <p:sldId id="383" r:id="rId17"/>
    <p:sldId id="561" r:id="rId18"/>
    <p:sldId id="563" r:id="rId19"/>
    <p:sldId id="546" r:id="rId20"/>
    <p:sldId id="547" r:id="rId21"/>
    <p:sldId id="550" r:id="rId22"/>
    <p:sldId id="548" r:id="rId23"/>
    <p:sldId id="549" r:id="rId24"/>
    <p:sldId id="544" r:id="rId25"/>
    <p:sldId id="472" r:id="rId26"/>
    <p:sldId id="562" r:id="rId27"/>
    <p:sldId id="528" r:id="rId28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CF00"/>
    <a:srgbClr val="898689"/>
    <a:srgbClr val="50280F"/>
    <a:srgbClr val="010C12"/>
    <a:srgbClr val="6F6F6F"/>
    <a:srgbClr val="0098C5"/>
    <a:srgbClr val="FF9900"/>
    <a:srgbClr val="585759"/>
    <a:srgbClr val="502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6093" autoAdjust="0"/>
    <p:restoredTop sz="98309" autoAdjust="0"/>
  </p:normalViewPr>
  <p:slideViewPr>
    <p:cSldViewPr snapToGrid="0">
      <p:cViewPr varScale="1">
        <p:scale>
          <a:sx n="109" d="100"/>
          <a:sy n="109" d="100"/>
        </p:scale>
        <p:origin x="-870" y="-84"/>
      </p:cViewPr>
      <p:guideLst>
        <p:guide orient="horz" pos="2159"/>
        <p:guide pos="2882"/>
      </p:guideLst>
    </p:cSldViewPr>
  </p:slideViewPr>
  <p:outlineViewPr>
    <p:cViewPr>
      <p:scale>
        <a:sx n="33" d="100"/>
        <a:sy n="33" d="100"/>
      </p:scale>
      <p:origin x="0" y="4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978FA-46D9-4CD4-92B1-CDA7EFE0372F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0A62F1-510E-4FC9-BDF6-4DB803EC6BBE}">
      <dgm:prSet/>
      <dgm:spPr/>
      <dgm:t>
        <a:bodyPr/>
        <a:lstStyle/>
        <a:p>
          <a:pPr rtl="0"/>
          <a:r>
            <a:rPr lang="en-US" dirty="0" smtClean="0">
              <a:latin typeface="Century Gothic" pitchFamily="34" charset="0"/>
            </a:rPr>
            <a:t>Digital Competitiveness</a:t>
          </a:r>
          <a:endParaRPr lang="en-US" dirty="0">
            <a:latin typeface="Century Gothic" pitchFamily="34" charset="0"/>
          </a:endParaRPr>
        </a:p>
      </dgm:t>
    </dgm:pt>
    <dgm:pt modelId="{266E16C3-3D33-4933-83E3-62722744B246}" type="parTrans" cxnId="{8BBB5231-A538-4AFA-AA30-F052C79F1DF6}">
      <dgm:prSet/>
      <dgm:spPr/>
      <dgm:t>
        <a:bodyPr/>
        <a:lstStyle/>
        <a:p>
          <a:endParaRPr lang="en-US"/>
        </a:p>
      </dgm:t>
    </dgm:pt>
    <dgm:pt modelId="{2F33E9B5-A3AF-4191-8C25-6AF385CED9B2}" type="sibTrans" cxnId="{8BBB5231-A538-4AFA-AA30-F052C79F1DF6}">
      <dgm:prSet/>
      <dgm:spPr/>
      <dgm:t>
        <a:bodyPr/>
        <a:lstStyle/>
        <a:p>
          <a:endParaRPr lang="en-US"/>
        </a:p>
      </dgm:t>
    </dgm:pt>
    <dgm:pt modelId="{4C9522F0-6AE9-476B-937E-928D75493F4A}">
      <dgm:prSet/>
      <dgm:spPr/>
      <dgm:t>
        <a:bodyPr/>
        <a:lstStyle/>
        <a:p>
          <a:pPr rtl="0"/>
          <a:r>
            <a:rPr lang="en-US" dirty="0" smtClean="0">
              <a:latin typeface="Century Gothic" pitchFamily="34" charset="0"/>
            </a:rPr>
            <a:t>After-School Interventions</a:t>
          </a:r>
          <a:endParaRPr lang="en-US" dirty="0">
            <a:latin typeface="Century Gothic" pitchFamily="34" charset="0"/>
          </a:endParaRPr>
        </a:p>
      </dgm:t>
    </dgm:pt>
    <dgm:pt modelId="{AC80679E-0BDB-4ADA-A2E3-3E8EEF3FA3DF}" type="parTrans" cxnId="{B9FFC3D3-629C-444D-A2F6-2EEAD9D075AB}">
      <dgm:prSet/>
      <dgm:spPr/>
      <dgm:t>
        <a:bodyPr/>
        <a:lstStyle/>
        <a:p>
          <a:endParaRPr lang="en-US"/>
        </a:p>
      </dgm:t>
    </dgm:pt>
    <dgm:pt modelId="{A2AEBBCE-B886-417A-AB15-D773A0743B38}" type="sibTrans" cxnId="{B9FFC3D3-629C-444D-A2F6-2EEAD9D075AB}">
      <dgm:prSet/>
      <dgm:spPr/>
      <dgm:t>
        <a:bodyPr/>
        <a:lstStyle/>
        <a:p>
          <a:endParaRPr lang="en-US"/>
        </a:p>
      </dgm:t>
    </dgm:pt>
    <dgm:pt modelId="{74942938-FE38-4FC2-A104-A169BECA4ED1}">
      <dgm:prSet/>
      <dgm:spPr/>
      <dgm:t>
        <a:bodyPr/>
        <a:lstStyle/>
        <a:p>
          <a:pPr algn="ctr" rtl="0"/>
          <a:r>
            <a:rPr lang="en-US" dirty="0" smtClean="0">
              <a:latin typeface="Century Gothic" pitchFamily="34" charset="0"/>
            </a:rPr>
            <a:t>Liquid Natural Gas</a:t>
          </a:r>
          <a:endParaRPr lang="en-US" dirty="0">
            <a:latin typeface="Century Gothic" pitchFamily="34" charset="0"/>
          </a:endParaRPr>
        </a:p>
      </dgm:t>
    </dgm:pt>
    <dgm:pt modelId="{3A166134-B694-445E-BA55-6821D90934DC}" type="parTrans" cxnId="{7ED4D093-2204-40F0-87A8-FE5468AFC065}">
      <dgm:prSet/>
      <dgm:spPr/>
      <dgm:t>
        <a:bodyPr/>
        <a:lstStyle/>
        <a:p>
          <a:endParaRPr lang="en-US"/>
        </a:p>
      </dgm:t>
    </dgm:pt>
    <dgm:pt modelId="{508BB068-0929-4435-B4CC-66E0AE24BC91}" type="sibTrans" cxnId="{7ED4D093-2204-40F0-87A8-FE5468AFC065}">
      <dgm:prSet/>
      <dgm:spPr/>
      <dgm:t>
        <a:bodyPr/>
        <a:lstStyle/>
        <a:p>
          <a:endParaRPr lang="en-US"/>
        </a:p>
      </dgm:t>
    </dgm:pt>
    <dgm:pt modelId="{57E49490-615E-46AB-BA28-A0C9E7E580F2}">
      <dgm:prSet/>
      <dgm:spPr/>
      <dgm:t>
        <a:bodyPr/>
        <a:lstStyle/>
        <a:p>
          <a:pPr rtl="0"/>
          <a:r>
            <a:rPr lang="en-US" dirty="0" smtClean="0">
              <a:latin typeface="Century Gothic" pitchFamily="34" charset="0"/>
            </a:rPr>
            <a:t>Transport Oriented Development</a:t>
          </a:r>
          <a:endParaRPr lang="en-US" dirty="0">
            <a:latin typeface="Century Gothic" pitchFamily="34" charset="0"/>
          </a:endParaRPr>
        </a:p>
      </dgm:t>
    </dgm:pt>
    <dgm:pt modelId="{415E87E6-0B3B-41FB-A0B9-A79586D08E21}" type="parTrans" cxnId="{6E790717-2DB5-4245-95DE-1DEAE31F4ED9}">
      <dgm:prSet/>
      <dgm:spPr/>
      <dgm:t>
        <a:bodyPr/>
        <a:lstStyle/>
        <a:p>
          <a:endParaRPr lang="en-US"/>
        </a:p>
      </dgm:t>
    </dgm:pt>
    <dgm:pt modelId="{C4A770FA-2347-4307-AF9A-0574C4254E57}" type="sibTrans" cxnId="{6E790717-2DB5-4245-95DE-1DEAE31F4ED9}">
      <dgm:prSet/>
      <dgm:spPr/>
      <dgm:t>
        <a:bodyPr/>
        <a:lstStyle/>
        <a:p>
          <a:endParaRPr lang="en-US"/>
        </a:p>
      </dgm:t>
    </dgm:pt>
    <dgm:pt modelId="{FEE7C5FB-03ED-4477-B814-9F5B443BE73E}">
      <dgm:prSet/>
      <dgm:spPr/>
      <dgm:t>
        <a:bodyPr/>
        <a:lstStyle/>
        <a:p>
          <a:pPr rtl="0"/>
          <a:r>
            <a:rPr lang="en-US" dirty="0" smtClean="0">
              <a:latin typeface="Century Gothic" pitchFamily="34" charset="0"/>
            </a:rPr>
            <a:t>Alcohol Abuse</a:t>
          </a:r>
          <a:endParaRPr lang="en-US" dirty="0">
            <a:latin typeface="Century Gothic" pitchFamily="34" charset="0"/>
          </a:endParaRPr>
        </a:p>
      </dgm:t>
    </dgm:pt>
    <dgm:pt modelId="{E911E520-27F3-496D-8BD7-590C45F271FD}" type="parTrans" cxnId="{9C61F6B9-970A-4A1B-BBEA-1174EC66D950}">
      <dgm:prSet/>
      <dgm:spPr/>
      <dgm:t>
        <a:bodyPr/>
        <a:lstStyle/>
        <a:p>
          <a:endParaRPr lang="en-US"/>
        </a:p>
      </dgm:t>
    </dgm:pt>
    <dgm:pt modelId="{28BBB3DC-3E12-44E0-91E0-F61FE8083570}" type="sibTrans" cxnId="{9C61F6B9-970A-4A1B-BBEA-1174EC66D950}">
      <dgm:prSet/>
      <dgm:spPr/>
      <dgm:t>
        <a:bodyPr/>
        <a:lstStyle/>
        <a:p>
          <a:endParaRPr lang="en-US"/>
        </a:p>
      </dgm:t>
    </dgm:pt>
    <dgm:pt modelId="{3B087F60-3197-4E2A-8E9C-DC5B947A5012}">
      <dgm:prSet/>
      <dgm:spPr/>
      <dgm:t>
        <a:bodyPr/>
        <a:lstStyle/>
        <a:p>
          <a:pPr rtl="0"/>
          <a:r>
            <a:rPr lang="en-US" dirty="0" smtClean="0">
              <a:latin typeface="Century Gothic" pitchFamily="34" charset="0"/>
            </a:rPr>
            <a:t>Live, Work, Play</a:t>
          </a:r>
          <a:endParaRPr lang="en-US" dirty="0">
            <a:latin typeface="Century Gothic" pitchFamily="34" charset="0"/>
          </a:endParaRPr>
        </a:p>
      </dgm:t>
    </dgm:pt>
    <dgm:pt modelId="{D8FCAD44-ED91-45EA-BF8B-410C856C34ED}" type="parTrans" cxnId="{DFD435F8-4C22-42D0-9E90-D2EDE54D66EB}">
      <dgm:prSet/>
      <dgm:spPr/>
      <dgm:t>
        <a:bodyPr/>
        <a:lstStyle/>
        <a:p>
          <a:endParaRPr lang="en-US"/>
        </a:p>
      </dgm:t>
    </dgm:pt>
    <dgm:pt modelId="{ABA5768F-4D07-4AA8-95B7-C61BAD884C58}" type="sibTrans" cxnId="{DFD435F8-4C22-42D0-9E90-D2EDE54D66EB}">
      <dgm:prSet/>
      <dgm:spPr/>
      <dgm:t>
        <a:bodyPr/>
        <a:lstStyle/>
        <a:p>
          <a:endParaRPr lang="en-US"/>
        </a:p>
      </dgm:t>
    </dgm:pt>
    <dgm:pt modelId="{83DB5616-3D19-4FFB-AA8D-E479B30D8EEC}">
      <dgm:prSet/>
      <dgm:spPr/>
      <dgm:t>
        <a:bodyPr/>
        <a:lstStyle/>
        <a:p>
          <a:pPr rtl="0"/>
          <a:r>
            <a:rPr lang="en-US" dirty="0" smtClean="0">
              <a:latin typeface="Century Gothic" pitchFamily="34" charset="0"/>
            </a:rPr>
            <a:t>Joined Up Government</a:t>
          </a:r>
          <a:endParaRPr lang="en-US" dirty="0">
            <a:latin typeface="Century Gothic" pitchFamily="34" charset="0"/>
          </a:endParaRPr>
        </a:p>
      </dgm:t>
    </dgm:pt>
    <dgm:pt modelId="{9E7A7640-DA0C-4230-B201-2885FD84C82E}" type="parTrans" cxnId="{81844025-A20A-4214-AA00-680475E1EC7D}">
      <dgm:prSet/>
      <dgm:spPr/>
      <dgm:t>
        <a:bodyPr/>
        <a:lstStyle/>
        <a:p>
          <a:endParaRPr lang="en-ZA"/>
        </a:p>
      </dgm:t>
    </dgm:pt>
    <dgm:pt modelId="{F3F72F07-57E9-4F4A-8FB4-65CFC7A290F6}" type="sibTrans" cxnId="{81844025-A20A-4214-AA00-680475E1EC7D}">
      <dgm:prSet/>
      <dgm:spPr/>
      <dgm:t>
        <a:bodyPr/>
        <a:lstStyle/>
        <a:p>
          <a:endParaRPr lang="en-ZA"/>
        </a:p>
      </dgm:t>
    </dgm:pt>
    <dgm:pt modelId="{B62A1A9F-26E6-4446-BAAB-1147AC88478D}" type="pres">
      <dgm:prSet presAssocID="{4F7978FA-46D9-4CD4-92B1-CDA7EFE037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8FD44-CA4D-4635-B414-B7E5FB4A7093}" type="pres">
      <dgm:prSet presAssocID="{83DB5616-3D19-4FFB-AA8D-E479B30D8EE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E65F0-2BB0-4618-98B1-F158D3DFE1D9}" type="pres">
      <dgm:prSet presAssocID="{F3F72F07-57E9-4F4A-8FB4-65CFC7A290F6}" presName="sibTrans" presStyleCnt="0"/>
      <dgm:spPr/>
    </dgm:pt>
    <dgm:pt modelId="{7CB75FE3-6131-4CE9-89E0-2F8B7A8D081E}" type="pres">
      <dgm:prSet presAssocID="{620A62F1-510E-4FC9-BDF6-4DB803EC6BB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3E092-009C-454C-9F90-27F2EA4726BE}" type="pres">
      <dgm:prSet presAssocID="{2F33E9B5-A3AF-4191-8C25-6AF385CED9B2}" presName="sibTrans" presStyleCnt="0"/>
      <dgm:spPr/>
    </dgm:pt>
    <dgm:pt modelId="{C58E3C09-995C-4087-938C-3A7498902FEC}" type="pres">
      <dgm:prSet presAssocID="{4C9522F0-6AE9-476B-937E-928D75493F4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DAF2B-FEB0-4A47-93FA-6FC398D05B66}" type="pres">
      <dgm:prSet presAssocID="{A2AEBBCE-B886-417A-AB15-D773A0743B38}" presName="sibTrans" presStyleCnt="0"/>
      <dgm:spPr/>
    </dgm:pt>
    <dgm:pt modelId="{EC518BA4-6445-4F84-83B0-CE31BA08CC05}" type="pres">
      <dgm:prSet presAssocID="{74942938-FE38-4FC2-A104-A169BECA4E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90CA9-286B-4A28-BCB9-18A9FAE65E10}" type="pres">
      <dgm:prSet presAssocID="{508BB068-0929-4435-B4CC-66E0AE24BC91}" presName="sibTrans" presStyleCnt="0"/>
      <dgm:spPr/>
    </dgm:pt>
    <dgm:pt modelId="{552D43C6-915B-4529-AA3C-91372EA5FB17}" type="pres">
      <dgm:prSet presAssocID="{57E49490-615E-46AB-BA28-A0C9E7E580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AC240-D9D8-4AA1-BF47-ABB9E03A83A6}" type="pres">
      <dgm:prSet presAssocID="{C4A770FA-2347-4307-AF9A-0574C4254E57}" presName="sibTrans" presStyleCnt="0"/>
      <dgm:spPr/>
    </dgm:pt>
    <dgm:pt modelId="{8DE108A3-FB0E-48E1-8926-8B419EE3BF34}" type="pres">
      <dgm:prSet presAssocID="{FEE7C5FB-03ED-4477-B814-9F5B443BE73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181D9-B89A-40A2-B7EC-84199D6E05C8}" type="pres">
      <dgm:prSet presAssocID="{28BBB3DC-3E12-44E0-91E0-F61FE8083570}" presName="sibTrans" presStyleCnt="0"/>
      <dgm:spPr/>
    </dgm:pt>
    <dgm:pt modelId="{DAD251F5-EE13-4525-9CDC-F756C1839CC2}" type="pres">
      <dgm:prSet presAssocID="{3B087F60-3197-4E2A-8E9C-DC5B947A501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90717-2DB5-4245-95DE-1DEAE31F4ED9}" srcId="{4F7978FA-46D9-4CD4-92B1-CDA7EFE0372F}" destId="{57E49490-615E-46AB-BA28-A0C9E7E580F2}" srcOrd="4" destOrd="0" parTransId="{415E87E6-0B3B-41FB-A0B9-A79586D08E21}" sibTransId="{C4A770FA-2347-4307-AF9A-0574C4254E57}"/>
    <dgm:cxn modelId="{DA7B1A0F-9498-44ED-B08E-AE9C71ADE563}" type="presOf" srcId="{4F7978FA-46D9-4CD4-92B1-CDA7EFE0372F}" destId="{B62A1A9F-26E6-4446-BAAB-1147AC88478D}" srcOrd="0" destOrd="0" presId="urn:microsoft.com/office/officeart/2005/8/layout/default"/>
    <dgm:cxn modelId="{7ED4D093-2204-40F0-87A8-FE5468AFC065}" srcId="{4F7978FA-46D9-4CD4-92B1-CDA7EFE0372F}" destId="{74942938-FE38-4FC2-A104-A169BECA4ED1}" srcOrd="3" destOrd="0" parTransId="{3A166134-B694-445E-BA55-6821D90934DC}" sibTransId="{508BB068-0929-4435-B4CC-66E0AE24BC91}"/>
    <dgm:cxn modelId="{B9FFC3D3-629C-444D-A2F6-2EEAD9D075AB}" srcId="{4F7978FA-46D9-4CD4-92B1-CDA7EFE0372F}" destId="{4C9522F0-6AE9-476B-937E-928D75493F4A}" srcOrd="2" destOrd="0" parTransId="{AC80679E-0BDB-4ADA-A2E3-3E8EEF3FA3DF}" sibTransId="{A2AEBBCE-B886-417A-AB15-D773A0743B38}"/>
    <dgm:cxn modelId="{45C5981F-5D89-4E9E-AA45-C003FAC37922}" type="presOf" srcId="{620A62F1-510E-4FC9-BDF6-4DB803EC6BBE}" destId="{7CB75FE3-6131-4CE9-89E0-2F8B7A8D081E}" srcOrd="0" destOrd="0" presId="urn:microsoft.com/office/officeart/2005/8/layout/default"/>
    <dgm:cxn modelId="{81844025-A20A-4214-AA00-680475E1EC7D}" srcId="{4F7978FA-46D9-4CD4-92B1-CDA7EFE0372F}" destId="{83DB5616-3D19-4FFB-AA8D-E479B30D8EEC}" srcOrd="0" destOrd="0" parTransId="{9E7A7640-DA0C-4230-B201-2885FD84C82E}" sibTransId="{F3F72F07-57E9-4F4A-8FB4-65CFC7A290F6}"/>
    <dgm:cxn modelId="{DFD435F8-4C22-42D0-9E90-D2EDE54D66EB}" srcId="{4F7978FA-46D9-4CD4-92B1-CDA7EFE0372F}" destId="{3B087F60-3197-4E2A-8E9C-DC5B947A5012}" srcOrd="6" destOrd="0" parTransId="{D8FCAD44-ED91-45EA-BF8B-410C856C34ED}" sibTransId="{ABA5768F-4D07-4AA8-95B7-C61BAD884C58}"/>
    <dgm:cxn modelId="{6E9C0AD9-A329-48F4-8C52-CDEF8B6E3887}" type="presOf" srcId="{4C9522F0-6AE9-476B-937E-928D75493F4A}" destId="{C58E3C09-995C-4087-938C-3A7498902FEC}" srcOrd="0" destOrd="0" presId="urn:microsoft.com/office/officeart/2005/8/layout/default"/>
    <dgm:cxn modelId="{15B6C827-5E78-4889-BF48-4E3EBAD1DD40}" type="presOf" srcId="{83DB5616-3D19-4FFB-AA8D-E479B30D8EEC}" destId="{45E8FD44-CA4D-4635-B414-B7E5FB4A7093}" srcOrd="0" destOrd="0" presId="urn:microsoft.com/office/officeart/2005/8/layout/default"/>
    <dgm:cxn modelId="{10DCBDB0-67E3-4110-8110-4CABA7DB3796}" type="presOf" srcId="{FEE7C5FB-03ED-4477-B814-9F5B443BE73E}" destId="{8DE108A3-FB0E-48E1-8926-8B419EE3BF34}" srcOrd="0" destOrd="0" presId="urn:microsoft.com/office/officeart/2005/8/layout/default"/>
    <dgm:cxn modelId="{42C157E0-C362-45CB-B088-3C05FE00C208}" type="presOf" srcId="{57E49490-615E-46AB-BA28-A0C9E7E580F2}" destId="{552D43C6-915B-4529-AA3C-91372EA5FB17}" srcOrd="0" destOrd="0" presId="urn:microsoft.com/office/officeart/2005/8/layout/default"/>
    <dgm:cxn modelId="{9C61F6B9-970A-4A1B-BBEA-1174EC66D950}" srcId="{4F7978FA-46D9-4CD4-92B1-CDA7EFE0372F}" destId="{FEE7C5FB-03ED-4477-B814-9F5B443BE73E}" srcOrd="5" destOrd="0" parTransId="{E911E520-27F3-496D-8BD7-590C45F271FD}" sibTransId="{28BBB3DC-3E12-44E0-91E0-F61FE8083570}"/>
    <dgm:cxn modelId="{8BBB5231-A538-4AFA-AA30-F052C79F1DF6}" srcId="{4F7978FA-46D9-4CD4-92B1-CDA7EFE0372F}" destId="{620A62F1-510E-4FC9-BDF6-4DB803EC6BBE}" srcOrd="1" destOrd="0" parTransId="{266E16C3-3D33-4933-83E3-62722744B246}" sibTransId="{2F33E9B5-A3AF-4191-8C25-6AF385CED9B2}"/>
    <dgm:cxn modelId="{67DB2843-7D45-41C1-BA59-4ACE972EED1D}" type="presOf" srcId="{74942938-FE38-4FC2-A104-A169BECA4ED1}" destId="{EC518BA4-6445-4F84-83B0-CE31BA08CC05}" srcOrd="0" destOrd="0" presId="urn:microsoft.com/office/officeart/2005/8/layout/default"/>
    <dgm:cxn modelId="{A17CE429-7C0F-40F0-9BB4-32065532C9E9}" type="presOf" srcId="{3B087F60-3197-4E2A-8E9C-DC5B947A5012}" destId="{DAD251F5-EE13-4525-9CDC-F756C1839CC2}" srcOrd="0" destOrd="0" presId="urn:microsoft.com/office/officeart/2005/8/layout/default"/>
    <dgm:cxn modelId="{EFF49D82-713A-4831-A5E0-31403D35147B}" type="presParOf" srcId="{B62A1A9F-26E6-4446-BAAB-1147AC88478D}" destId="{45E8FD44-CA4D-4635-B414-B7E5FB4A7093}" srcOrd="0" destOrd="0" presId="urn:microsoft.com/office/officeart/2005/8/layout/default"/>
    <dgm:cxn modelId="{DE4697A4-1669-43C0-B532-E564978045F1}" type="presParOf" srcId="{B62A1A9F-26E6-4446-BAAB-1147AC88478D}" destId="{82CE65F0-2BB0-4618-98B1-F158D3DFE1D9}" srcOrd="1" destOrd="0" presId="urn:microsoft.com/office/officeart/2005/8/layout/default"/>
    <dgm:cxn modelId="{F631B7DD-5120-4A97-AC1B-CFD5487731E4}" type="presParOf" srcId="{B62A1A9F-26E6-4446-BAAB-1147AC88478D}" destId="{7CB75FE3-6131-4CE9-89E0-2F8B7A8D081E}" srcOrd="2" destOrd="0" presId="urn:microsoft.com/office/officeart/2005/8/layout/default"/>
    <dgm:cxn modelId="{30B1BA91-653A-4D3B-98CB-6894C123CC87}" type="presParOf" srcId="{B62A1A9F-26E6-4446-BAAB-1147AC88478D}" destId="{FD63E092-009C-454C-9F90-27F2EA4726BE}" srcOrd="3" destOrd="0" presId="urn:microsoft.com/office/officeart/2005/8/layout/default"/>
    <dgm:cxn modelId="{8D45AA00-5518-4FBC-AD08-D2F25B22B528}" type="presParOf" srcId="{B62A1A9F-26E6-4446-BAAB-1147AC88478D}" destId="{C58E3C09-995C-4087-938C-3A7498902FEC}" srcOrd="4" destOrd="0" presId="urn:microsoft.com/office/officeart/2005/8/layout/default"/>
    <dgm:cxn modelId="{C4ED0904-C510-4F6E-B3C4-7831760091C6}" type="presParOf" srcId="{B62A1A9F-26E6-4446-BAAB-1147AC88478D}" destId="{608DAF2B-FEB0-4A47-93FA-6FC398D05B66}" srcOrd="5" destOrd="0" presId="urn:microsoft.com/office/officeart/2005/8/layout/default"/>
    <dgm:cxn modelId="{3E497B00-F70C-4D0B-A257-C443016219D0}" type="presParOf" srcId="{B62A1A9F-26E6-4446-BAAB-1147AC88478D}" destId="{EC518BA4-6445-4F84-83B0-CE31BA08CC05}" srcOrd="6" destOrd="0" presId="urn:microsoft.com/office/officeart/2005/8/layout/default"/>
    <dgm:cxn modelId="{C7FFCC28-ADDD-43D8-A31D-9F03B435575E}" type="presParOf" srcId="{B62A1A9F-26E6-4446-BAAB-1147AC88478D}" destId="{42A90CA9-286B-4A28-BCB9-18A9FAE65E10}" srcOrd="7" destOrd="0" presId="urn:microsoft.com/office/officeart/2005/8/layout/default"/>
    <dgm:cxn modelId="{E6311969-3E88-41EA-ABFA-2E04F6B56D9F}" type="presParOf" srcId="{B62A1A9F-26E6-4446-BAAB-1147AC88478D}" destId="{552D43C6-915B-4529-AA3C-91372EA5FB17}" srcOrd="8" destOrd="0" presId="urn:microsoft.com/office/officeart/2005/8/layout/default"/>
    <dgm:cxn modelId="{F2AC5BE2-BD5D-4A3E-945E-29A263AD867C}" type="presParOf" srcId="{B62A1A9F-26E6-4446-BAAB-1147AC88478D}" destId="{174AC240-D9D8-4AA1-BF47-ABB9E03A83A6}" srcOrd="9" destOrd="0" presId="urn:microsoft.com/office/officeart/2005/8/layout/default"/>
    <dgm:cxn modelId="{C5B29198-4715-4868-87C3-F92193AC362B}" type="presParOf" srcId="{B62A1A9F-26E6-4446-BAAB-1147AC88478D}" destId="{8DE108A3-FB0E-48E1-8926-8B419EE3BF34}" srcOrd="10" destOrd="0" presId="urn:microsoft.com/office/officeart/2005/8/layout/default"/>
    <dgm:cxn modelId="{E181BA7C-E239-4221-B5CF-3047FABB29DC}" type="presParOf" srcId="{B62A1A9F-26E6-4446-BAAB-1147AC88478D}" destId="{ABD181D9-B89A-40A2-B7EC-84199D6E05C8}" srcOrd="11" destOrd="0" presId="urn:microsoft.com/office/officeart/2005/8/layout/default"/>
    <dgm:cxn modelId="{8422A222-6F2E-4DF9-88C1-509568D24164}" type="presParOf" srcId="{B62A1A9F-26E6-4446-BAAB-1147AC88478D}" destId="{DAD251F5-EE13-4525-9CDC-F756C1839CC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0DF40-C6F4-4C74-BB56-DCE98974A28B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ZA"/>
        </a:p>
      </dgm:t>
    </dgm:pt>
    <dgm:pt modelId="{5EB7AB93-4B86-471F-8490-70EA3AEFC4A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dirty="0" smtClean="0"/>
            <a:t>Human Settlements</a:t>
          </a:r>
        </a:p>
      </dgm:t>
    </dgm:pt>
    <dgm:pt modelId="{A6809DFD-B019-436D-A301-C5F082110FAB}" type="parTrans" cxnId="{A3D4E7E6-C357-407D-866B-EDDD59E3FA83}">
      <dgm:prSet/>
      <dgm:spPr/>
      <dgm:t>
        <a:bodyPr/>
        <a:lstStyle/>
        <a:p>
          <a:endParaRPr lang="en-ZA"/>
        </a:p>
      </dgm:t>
    </dgm:pt>
    <dgm:pt modelId="{4215184C-8156-4C94-B5B7-8894491238D7}" type="sibTrans" cxnId="{A3D4E7E6-C357-407D-866B-EDDD59E3FA83}">
      <dgm:prSet/>
      <dgm:spPr/>
      <dgm:t>
        <a:bodyPr/>
        <a:lstStyle/>
        <a:p>
          <a:endParaRPr lang="en-ZA"/>
        </a:p>
      </dgm:t>
    </dgm:pt>
    <dgm:pt modelId="{6B6AB452-D227-4675-895B-163391378ADB}">
      <dgm:prSet phldrT="[Text]"/>
      <dgm:spPr/>
      <dgm:t>
        <a:bodyPr/>
        <a:lstStyle/>
        <a:p>
          <a:r>
            <a:rPr lang="en-ZA" dirty="0" smtClean="0"/>
            <a:t>i.e. Southern Corridor sustainable neighbourhoods project; North-Eastern Corridor public private partnership project; </a:t>
          </a:r>
          <a:r>
            <a:rPr lang="en-ZA" dirty="0" err="1" smtClean="0"/>
            <a:t>Voortrekker</a:t>
          </a:r>
          <a:r>
            <a:rPr lang="en-ZA" dirty="0" smtClean="0"/>
            <a:t> Road Integration Zone social housing project; District 6 land reform project</a:t>
          </a:r>
          <a:endParaRPr lang="en-ZA" dirty="0"/>
        </a:p>
      </dgm:t>
    </dgm:pt>
    <dgm:pt modelId="{49ED98CD-E3CD-4C3D-8825-119F9104B89A}" type="parTrans" cxnId="{F9517C39-0E37-4F6A-83FD-BA15C807A333}">
      <dgm:prSet/>
      <dgm:spPr/>
      <dgm:t>
        <a:bodyPr/>
        <a:lstStyle/>
        <a:p>
          <a:endParaRPr lang="en-ZA"/>
        </a:p>
      </dgm:t>
    </dgm:pt>
    <dgm:pt modelId="{1593034B-D91C-44A3-8708-9817C240D112}" type="sibTrans" cxnId="{F9517C39-0E37-4F6A-83FD-BA15C807A333}">
      <dgm:prSet/>
      <dgm:spPr/>
      <dgm:t>
        <a:bodyPr/>
        <a:lstStyle/>
        <a:p>
          <a:endParaRPr lang="en-ZA"/>
        </a:p>
      </dgm:t>
    </dgm:pt>
    <dgm:pt modelId="{BC5661B0-8881-4A93-8658-820F6AD12611}">
      <dgm:prSet phldrT="[Text]"/>
      <dgm:spPr/>
      <dgm:t>
        <a:bodyPr/>
        <a:lstStyle/>
        <a:p>
          <a:r>
            <a:rPr lang="en-ZA" dirty="0" smtClean="0"/>
            <a:t>Urban Development</a:t>
          </a:r>
          <a:endParaRPr lang="en-ZA" dirty="0"/>
        </a:p>
      </dgm:t>
    </dgm:pt>
    <dgm:pt modelId="{E5B65490-DE66-4C45-94D2-32801D9B9B4B}" type="parTrans" cxnId="{55022EAA-425D-4F1E-8A7A-4DDDC4821ABA}">
      <dgm:prSet/>
      <dgm:spPr/>
      <dgm:t>
        <a:bodyPr/>
        <a:lstStyle/>
        <a:p>
          <a:endParaRPr lang="en-ZA"/>
        </a:p>
      </dgm:t>
    </dgm:pt>
    <dgm:pt modelId="{22A4B749-AF6D-4B5B-8615-D26CD9AC1298}" type="sibTrans" cxnId="{55022EAA-425D-4F1E-8A7A-4DDDC4821ABA}">
      <dgm:prSet/>
      <dgm:spPr/>
      <dgm:t>
        <a:bodyPr/>
        <a:lstStyle/>
        <a:p>
          <a:endParaRPr lang="en-ZA"/>
        </a:p>
      </dgm:t>
    </dgm:pt>
    <dgm:pt modelId="{9AFE2194-51A6-42CB-B0C1-2EA5F67B1EAF}">
      <dgm:prSet phldrT="[Text]"/>
      <dgm:spPr/>
      <dgm:t>
        <a:bodyPr/>
        <a:lstStyle/>
        <a:p>
          <a:r>
            <a:rPr lang="en-ZA" dirty="0" smtClean="0"/>
            <a:t>e.g. </a:t>
          </a:r>
          <a:r>
            <a:rPr lang="en-ZA" dirty="0" err="1" smtClean="0"/>
            <a:t>Athlone</a:t>
          </a:r>
          <a:r>
            <a:rPr lang="en-ZA" dirty="0" smtClean="0"/>
            <a:t> Power Station (APS); Two River Urban Park (TRUP – Province); </a:t>
          </a:r>
          <a:r>
            <a:rPr lang="en-ZA" dirty="0" err="1" smtClean="0"/>
            <a:t>Conradie</a:t>
          </a:r>
          <a:r>
            <a:rPr lang="en-ZA" dirty="0" smtClean="0"/>
            <a:t> Hospital</a:t>
          </a:r>
          <a:endParaRPr lang="en-ZA" dirty="0"/>
        </a:p>
      </dgm:t>
    </dgm:pt>
    <dgm:pt modelId="{774BB352-8413-496B-83ED-0A6BE83C8267}" type="parTrans" cxnId="{EFE722C3-8D03-4109-85AC-C9F93A8B9DB0}">
      <dgm:prSet/>
      <dgm:spPr/>
      <dgm:t>
        <a:bodyPr/>
        <a:lstStyle/>
        <a:p>
          <a:endParaRPr lang="en-ZA"/>
        </a:p>
      </dgm:t>
    </dgm:pt>
    <dgm:pt modelId="{A874469A-4C4B-4A34-AE2E-4C3013C5803E}" type="sibTrans" cxnId="{EFE722C3-8D03-4109-85AC-C9F93A8B9DB0}">
      <dgm:prSet/>
      <dgm:spPr/>
      <dgm:t>
        <a:bodyPr/>
        <a:lstStyle/>
        <a:p>
          <a:endParaRPr lang="en-ZA"/>
        </a:p>
      </dgm:t>
    </dgm:pt>
    <dgm:pt modelId="{5157DF7E-58D2-4AEE-88A1-CD42EF6F4ED3}">
      <dgm:prSet phldrT="[Text]"/>
      <dgm:spPr/>
      <dgm:t>
        <a:bodyPr/>
        <a:lstStyle/>
        <a:p>
          <a:r>
            <a:rPr lang="en-ZA" dirty="0" smtClean="0"/>
            <a:t>Infrastructure</a:t>
          </a:r>
        </a:p>
      </dgm:t>
    </dgm:pt>
    <dgm:pt modelId="{83A43480-63B9-4514-889E-936E9C3329B9}" type="parTrans" cxnId="{9474726E-0BD0-459D-81DE-49018001996A}">
      <dgm:prSet/>
      <dgm:spPr/>
      <dgm:t>
        <a:bodyPr/>
        <a:lstStyle/>
        <a:p>
          <a:endParaRPr lang="en-ZA"/>
        </a:p>
      </dgm:t>
    </dgm:pt>
    <dgm:pt modelId="{37328198-41AE-42AA-AE54-15BA6ABAFF94}" type="sibTrans" cxnId="{9474726E-0BD0-459D-81DE-49018001996A}">
      <dgm:prSet/>
      <dgm:spPr/>
      <dgm:t>
        <a:bodyPr/>
        <a:lstStyle/>
        <a:p>
          <a:endParaRPr lang="en-ZA"/>
        </a:p>
      </dgm:t>
    </dgm:pt>
    <dgm:pt modelId="{F1275546-DC06-4A13-9538-E7A98C7F5818}">
      <dgm:prSet phldrT="[Text]"/>
      <dgm:spPr/>
      <dgm:t>
        <a:bodyPr/>
        <a:lstStyle/>
        <a:p>
          <a:r>
            <a:rPr lang="en-ZA" dirty="0" smtClean="0"/>
            <a:t>Mayoral Urban Regeneration Programme (</a:t>
          </a:r>
          <a:r>
            <a:rPr lang="en-ZA" dirty="0" err="1" smtClean="0"/>
            <a:t>MURP</a:t>
          </a:r>
          <a:r>
            <a:rPr lang="en-ZA" dirty="0" smtClean="0"/>
            <a:t>); </a:t>
          </a:r>
          <a:r>
            <a:rPr lang="en-ZA" dirty="0" err="1" smtClean="0"/>
            <a:t>PRASA</a:t>
          </a:r>
          <a:r>
            <a:rPr lang="en-ZA" dirty="0" smtClean="0"/>
            <a:t> Station upgrade programme</a:t>
          </a:r>
          <a:endParaRPr lang="en-ZA" dirty="0"/>
        </a:p>
      </dgm:t>
    </dgm:pt>
    <dgm:pt modelId="{47EFDBE4-04EC-4E27-9B7C-8F508F99518B}" type="parTrans" cxnId="{D38A1235-AF53-426E-98F3-40F4236E290B}">
      <dgm:prSet/>
      <dgm:spPr/>
      <dgm:t>
        <a:bodyPr/>
        <a:lstStyle/>
        <a:p>
          <a:endParaRPr lang="en-ZA"/>
        </a:p>
      </dgm:t>
    </dgm:pt>
    <dgm:pt modelId="{2D035893-D2D1-4E98-999C-54F2FD533EC3}" type="sibTrans" cxnId="{D38A1235-AF53-426E-98F3-40F4236E290B}">
      <dgm:prSet/>
      <dgm:spPr/>
      <dgm:t>
        <a:bodyPr/>
        <a:lstStyle/>
        <a:p>
          <a:endParaRPr lang="en-ZA"/>
        </a:p>
      </dgm:t>
    </dgm:pt>
    <dgm:pt modelId="{45A4D43E-3C5E-4C9C-8D9E-92793D74F2E6}">
      <dgm:prSet phldrT="[Text]"/>
      <dgm:spPr/>
      <dgm:t>
        <a:bodyPr/>
        <a:lstStyle/>
        <a:p>
          <a:r>
            <a:rPr lang="en-ZA" dirty="0" smtClean="0"/>
            <a:t>Programmes / Processes</a:t>
          </a:r>
        </a:p>
      </dgm:t>
    </dgm:pt>
    <dgm:pt modelId="{2B29889F-0F14-4956-9272-DBAB9E50245A}" type="parTrans" cxnId="{1B0B9B65-4AEE-4E70-9F14-08528644125B}">
      <dgm:prSet/>
      <dgm:spPr/>
      <dgm:t>
        <a:bodyPr/>
        <a:lstStyle/>
        <a:p>
          <a:endParaRPr lang="en-ZA"/>
        </a:p>
      </dgm:t>
    </dgm:pt>
    <dgm:pt modelId="{C0A66DE8-0CEC-498D-82A5-3F6511324750}" type="sibTrans" cxnId="{1B0B9B65-4AEE-4E70-9F14-08528644125B}">
      <dgm:prSet/>
      <dgm:spPr/>
      <dgm:t>
        <a:bodyPr/>
        <a:lstStyle/>
        <a:p>
          <a:endParaRPr lang="en-ZA"/>
        </a:p>
      </dgm:t>
    </dgm:pt>
    <dgm:pt modelId="{E1CFD554-FFA3-42AB-992B-B3044CBC564A}">
      <dgm:prSet phldrT="[Text]"/>
      <dgm:spPr/>
      <dgm:t>
        <a:bodyPr/>
        <a:lstStyle/>
        <a:p>
          <a:r>
            <a:rPr lang="en-ZA" dirty="0" smtClean="0"/>
            <a:t>BRT (</a:t>
          </a:r>
          <a:r>
            <a:rPr lang="en-ZA" dirty="0" err="1" smtClean="0"/>
            <a:t>Wetton</a:t>
          </a:r>
          <a:r>
            <a:rPr lang="en-ZA" dirty="0" smtClean="0"/>
            <a:t>/Lansdowne Rd &amp; Symphony Way); </a:t>
          </a:r>
          <a:r>
            <a:rPr lang="en-ZA" dirty="0" err="1" smtClean="0"/>
            <a:t>Plattekloof</a:t>
          </a:r>
          <a:r>
            <a:rPr lang="en-ZA" dirty="0" smtClean="0"/>
            <a:t> Substation Upgrade; Blue Downs Rail Link</a:t>
          </a:r>
        </a:p>
      </dgm:t>
    </dgm:pt>
    <dgm:pt modelId="{5D8394DD-7DD3-41FB-8C09-67F462FED92A}" type="parTrans" cxnId="{8FA1F009-1A9B-457F-92FD-07F9E930717C}">
      <dgm:prSet/>
      <dgm:spPr/>
      <dgm:t>
        <a:bodyPr/>
        <a:lstStyle/>
        <a:p>
          <a:endParaRPr lang="en-ZA"/>
        </a:p>
      </dgm:t>
    </dgm:pt>
    <dgm:pt modelId="{B4627280-4556-4032-A029-858B0885439D}" type="sibTrans" cxnId="{8FA1F009-1A9B-457F-92FD-07F9E930717C}">
      <dgm:prSet/>
      <dgm:spPr/>
      <dgm:t>
        <a:bodyPr/>
        <a:lstStyle/>
        <a:p>
          <a:endParaRPr lang="en-ZA"/>
        </a:p>
      </dgm:t>
    </dgm:pt>
    <dgm:pt modelId="{CB2BC9E5-FAE7-470E-AD07-995CBF6E0BC6}" type="pres">
      <dgm:prSet presAssocID="{08D0DF40-C6F4-4C74-BB56-DCE98974A2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A36FFE8-7492-477C-B157-F63F913DE9BA}" type="pres">
      <dgm:prSet presAssocID="{BC5661B0-8881-4A93-8658-820F6AD12611}" presName="linNode" presStyleCnt="0"/>
      <dgm:spPr/>
      <dgm:t>
        <a:bodyPr/>
        <a:lstStyle/>
        <a:p>
          <a:endParaRPr lang="en-ZA"/>
        </a:p>
      </dgm:t>
    </dgm:pt>
    <dgm:pt modelId="{9FD16ADA-2522-43C7-AF7F-D4C1C8B5D391}" type="pres">
      <dgm:prSet presAssocID="{BC5661B0-8881-4A93-8658-820F6AD1261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16490D0-8B1E-4B19-8D6D-49A482236D41}" type="pres">
      <dgm:prSet presAssocID="{BC5661B0-8881-4A93-8658-820F6AD1261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39B2FE7-02E9-4E20-9F84-D515AD770C7C}" type="pres">
      <dgm:prSet presAssocID="{22A4B749-AF6D-4B5B-8615-D26CD9AC1298}" presName="sp" presStyleCnt="0"/>
      <dgm:spPr/>
      <dgm:t>
        <a:bodyPr/>
        <a:lstStyle/>
        <a:p>
          <a:endParaRPr lang="en-ZA"/>
        </a:p>
      </dgm:t>
    </dgm:pt>
    <dgm:pt modelId="{79525F04-7701-4FF5-AF98-98B76E97AF09}" type="pres">
      <dgm:prSet presAssocID="{5EB7AB93-4B86-471F-8490-70EA3AEFC4A6}" presName="linNode" presStyleCnt="0"/>
      <dgm:spPr/>
      <dgm:t>
        <a:bodyPr/>
        <a:lstStyle/>
        <a:p>
          <a:endParaRPr lang="en-ZA"/>
        </a:p>
      </dgm:t>
    </dgm:pt>
    <dgm:pt modelId="{AC24CE9E-EFF0-4F1B-9CB4-773FF40E3ADB}" type="pres">
      <dgm:prSet presAssocID="{5EB7AB93-4B86-471F-8490-70EA3AEFC4A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23F6B2F-8620-42BB-9E8B-2A462571BBE4}" type="pres">
      <dgm:prSet presAssocID="{5EB7AB93-4B86-471F-8490-70EA3AEFC4A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2BED501-E25C-4008-8314-355A0FF19389}" type="pres">
      <dgm:prSet presAssocID="{4215184C-8156-4C94-B5B7-8894491238D7}" presName="sp" presStyleCnt="0"/>
      <dgm:spPr/>
      <dgm:t>
        <a:bodyPr/>
        <a:lstStyle/>
        <a:p>
          <a:endParaRPr lang="en-ZA"/>
        </a:p>
      </dgm:t>
    </dgm:pt>
    <dgm:pt modelId="{A8470097-53D8-446C-B6E7-12CCE644AC50}" type="pres">
      <dgm:prSet presAssocID="{45A4D43E-3C5E-4C9C-8D9E-92793D74F2E6}" presName="linNode" presStyleCnt="0"/>
      <dgm:spPr/>
      <dgm:t>
        <a:bodyPr/>
        <a:lstStyle/>
        <a:p>
          <a:endParaRPr lang="en-ZA"/>
        </a:p>
      </dgm:t>
    </dgm:pt>
    <dgm:pt modelId="{EBE62E7B-26CE-4E78-B791-32164253CF2D}" type="pres">
      <dgm:prSet presAssocID="{45A4D43E-3C5E-4C9C-8D9E-92793D74F2E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181891B-B06C-4821-824E-D652F9730FB1}" type="pres">
      <dgm:prSet presAssocID="{45A4D43E-3C5E-4C9C-8D9E-92793D74F2E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7CDAFF-626B-4C3A-A4B4-5AF5211491D6}" type="pres">
      <dgm:prSet presAssocID="{C0A66DE8-0CEC-498D-82A5-3F6511324750}" presName="sp" presStyleCnt="0"/>
      <dgm:spPr/>
      <dgm:t>
        <a:bodyPr/>
        <a:lstStyle/>
        <a:p>
          <a:endParaRPr lang="en-ZA"/>
        </a:p>
      </dgm:t>
    </dgm:pt>
    <dgm:pt modelId="{769DAA78-1533-44C6-B57C-92CA863A6E4B}" type="pres">
      <dgm:prSet presAssocID="{5157DF7E-58D2-4AEE-88A1-CD42EF6F4ED3}" presName="linNode" presStyleCnt="0"/>
      <dgm:spPr/>
      <dgm:t>
        <a:bodyPr/>
        <a:lstStyle/>
        <a:p>
          <a:endParaRPr lang="en-ZA"/>
        </a:p>
      </dgm:t>
    </dgm:pt>
    <dgm:pt modelId="{A89313FB-FCBC-4EF4-B147-EB9864F7A575}" type="pres">
      <dgm:prSet presAssocID="{5157DF7E-58D2-4AEE-88A1-CD42EF6F4ED3}" presName="parentText" presStyleLbl="node1" presStyleIdx="3" presStyleCnt="4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1958921-AC58-40E6-BDE6-D424F4EE8971}" type="pres">
      <dgm:prSet presAssocID="{5157DF7E-58D2-4AEE-88A1-CD42EF6F4ED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B0B9B65-4AEE-4E70-9F14-08528644125B}" srcId="{08D0DF40-C6F4-4C74-BB56-DCE98974A28B}" destId="{45A4D43E-3C5E-4C9C-8D9E-92793D74F2E6}" srcOrd="2" destOrd="0" parTransId="{2B29889F-0F14-4956-9272-DBAB9E50245A}" sibTransId="{C0A66DE8-0CEC-498D-82A5-3F6511324750}"/>
    <dgm:cxn modelId="{B17015D7-0A8A-4BFC-8FA6-3A3167E4DE5B}" type="presOf" srcId="{F1275546-DC06-4A13-9538-E7A98C7F5818}" destId="{F181891B-B06C-4821-824E-D652F9730FB1}" srcOrd="0" destOrd="0" presId="urn:microsoft.com/office/officeart/2005/8/layout/vList5"/>
    <dgm:cxn modelId="{A3D4E7E6-C357-407D-866B-EDDD59E3FA83}" srcId="{08D0DF40-C6F4-4C74-BB56-DCE98974A28B}" destId="{5EB7AB93-4B86-471F-8490-70EA3AEFC4A6}" srcOrd="1" destOrd="0" parTransId="{A6809DFD-B019-436D-A301-C5F082110FAB}" sibTransId="{4215184C-8156-4C94-B5B7-8894491238D7}"/>
    <dgm:cxn modelId="{C5171CB4-C797-414A-B744-D2FC61980FCE}" type="presOf" srcId="{45A4D43E-3C5E-4C9C-8D9E-92793D74F2E6}" destId="{EBE62E7B-26CE-4E78-B791-32164253CF2D}" srcOrd="0" destOrd="0" presId="urn:microsoft.com/office/officeart/2005/8/layout/vList5"/>
    <dgm:cxn modelId="{A04C3241-BCD8-474B-8D33-A05B87F0E983}" type="presOf" srcId="{BC5661B0-8881-4A93-8658-820F6AD12611}" destId="{9FD16ADA-2522-43C7-AF7F-D4C1C8B5D391}" srcOrd="0" destOrd="0" presId="urn:microsoft.com/office/officeart/2005/8/layout/vList5"/>
    <dgm:cxn modelId="{9474726E-0BD0-459D-81DE-49018001996A}" srcId="{08D0DF40-C6F4-4C74-BB56-DCE98974A28B}" destId="{5157DF7E-58D2-4AEE-88A1-CD42EF6F4ED3}" srcOrd="3" destOrd="0" parTransId="{83A43480-63B9-4514-889E-936E9C3329B9}" sibTransId="{37328198-41AE-42AA-AE54-15BA6ABAFF94}"/>
    <dgm:cxn modelId="{55022EAA-425D-4F1E-8A7A-4DDDC4821ABA}" srcId="{08D0DF40-C6F4-4C74-BB56-DCE98974A28B}" destId="{BC5661B0-8881-4A93-8658-820F6AD12611}" srcOrd="0" destOrd="0" parTransId="{E5B65490-DE66-4C45-94D2-32801D9B9B4B}" sibTransId="{22A4B749-AF6D-4B5B-8615-D26CD9AC1298}"/>
    <dgm:cxn modelId="{6BA6BD50-51B8-45AF-AE54-E9A1808FE5B6}" type="presOf" srcId="{5157DF7E-58D2-4AEE-88A1-CD42EF6F4ED3}" destId="{A89313FB-FCBC-4EF4-B147-EB9864F7A575}" srcOrd="0" destOrd="0" presId="urn:microsoft.com/office/officeart/2005/8/layout/vList5"/>
    <dgm:cxn modelId="{CE3533F6-31FC-4867-90B4-E01CF0759741}" type="presOf" srcId="{E1CFD554-FFA3-42AB-992B-B3044CBC564A}" destId="{B1958921-AC58-40E6-BDE6-D424F4EE8971}" srcOrd="0" destOrd="0" presId="urn:microsoft.com/office/officeart/2005/8/layout/vList5"/>
    <dgm:cxn modelId="{8FA1F009-1A9B-457F-92FD-07F9E930717C}" srcId="{5157DF7E-58D2-4AEE-88A1-CD42EF6F4ED3}" destId="{E1CFD554-FFA3-42AB-992B-B3044CBC564A}" srcOrd="0" destOrd="0" parTransId="{5D8394DD-7DD3-41FB-8C09-67F462FED92A}" sibTransId="{B4627280-4556-4032-A029-858B0885439D}"/>
    <dgm:cxn modelId="{EFE722C3-8D03-4109-85AC-C9F93A8B9DB0}" srcId="{BC5661B0-8881-4A93-8658-820F6AD12611}" destId="{9AFE2194-51A6-42CB-B0C1-2EA5F67B1EAF}" srcOrd="0" destOrd="0" parTransId="{774BB352-8413-496B-83ED-0A6BE83C8267}" sibTransId="{A874469A-4C4B-4A34-AE2E-4C3013C5803E}"/>
    <dgm:cxn modelId="{D38A1235-AF53-426E-98F3-40F4236E290B}" srcId="{45A4D43E-3C5E-4C9C-8D9E-92793D74F2E6}" destId="{F1275546-DC06-4A13-9538-E7A98C7F5818}" srcOrd="0" destOrd="0" parTransId="{47EFDBE4-04EC-4E27-9B7C-8F508F99518B}" sibTransId="{2D035893-D2D1-4E98-999C-54F2FD533EC3}"/>
    <dgm:cxn modelId="{31263797-31B5-41C9-8DAE-B16E26D3DC80}" type="presOf" srcId="{08D0DF40-C6F4-4C74-BB56-DCE98974A28B}" destId="{CB2BC9E5-FAE7-470E-AD07-995CBF6E0BC6}" srcOrd="0" destOrd="0" presId="urn:microsoft.com/office/officeart/2005/8/layout/vList5"/>
    <dgm:cxn modelId="{73AE0162-7CB8-47B4-815D-51B56E28E25C}" type="presOf" srcId="{9AFE2194-51A6-42CB-B0C1-2EA5F67B1EAF}" destId="{716490D0-8B1E-4B19-8D6D-49A482236D41}" srcOrd="0" destOrd="0" presId="urn:microsoft.com/office/officeart/2005/8/layout/vList5"/>
    <dgm:cxn modelId="{58EFE9BC-3C5C-4982-9222-299FD63BBE2E}" type="presOf" srcId="{5EB7AB93-4B86-471F-8490-70EA3AEFC4A6}" destId="{AC24CE9E-EFF0-4F1B-9CB4-773FF40E3ADB}" srcOrd="0" destOrd="0" presId="urn:microsoft.com/office/officeart/2005/8/layout/vList5"/>
    <dgm:cxn modelId="{F9517C39-0E37-4F6A-83FD-BA15C807A333}" srcId="{5EB7AB93-4B86-471F-8490-70EA3AEFC4A6}" destId="{6B6AB452-D227-4675-895B-163391378ADB}" srcOrd="0" destOrd="0" parTransId="{49ED98CD-E3CD-4C3D-8825-119F9104B89A}" sibTransId="{1593034B-D91C-44A3-8708-9817C240D112}"/>
    <dgm:cxn modelId="{8390440F-D495-49CC-B506-13566D95EF83}" type="presOf" srcId="{6B6AB452-D227-4675-895B-163391378ADB}" destId="{323F6B2F-8620-42BB-9E8B-2A462571BBE4}" srcOrd="0" destOrd="0" presId="urn:microsoft.com/office/officeart/2005/8/layout/vList5"/>
    <dgm:cxn modelId="{6CE029F3-13E3-4D1D-AABE-5216F7920D5B}" type="presParOf" srcId="{CB2BC9E5-FAE7-470E-AD07-995CBF6E0BC6}" destId="{EA36FFE8-7492-477C-B157-F63F913DE9BA}" srcOrd="0" destOrd="0" presId="urn:microsoft.com/office/officeart/2005/8/layout/vList5"/>
    <dgm:cxn modelId="{5EE59D6A-AD3E-406C-A367-FDEE84112786}" type="presParOf" srcId="{EA36FFE8-7492-477C-B157-F63F913DE9BA}" destId="{9FD16ADA-2522-43C7-AF7F-D4C1C8B5D391}" srcOrd="0" destOrd="0" presId="urn:microsoft.com/office/officeart/2005/8/layout/vList5"/>
    <dgm:cxn modelId="{A1201189-E88F-4066-BB09-CB2521E4ACA6}" type="presParOf" srcId="{EA36FFE8-7492-477C-B157-F63F913DE9BA}" destId="{716490D0-8B1E-4B19-8D6D-49A482236D41}" srcOrd="1" destOrd="0" presId="urn:microsoft.com/office/officeart/2005/8/layout/vList5"/>
    <dgm:cxn modelId="{3C24E4AC-B76E-44FD-A8CC-CEAD1B0652F7}" type="presParOf" srcId="{CB2BC9E5-FAE7-470E-AD07-995CBF6E0BC6}" destId="{539B2FE7-02E9-4E20-9F84-D515AD770C7C}" srcOrd="1" destOrd="0" presId="urn:microsoft.com/office/officeart/2005/8/layout/vList5"/>
    <dgm:cxn modelId="{8B6F3B4C-4B02-4F22-914B-7CA395801D70}" type="presParOf" srcId="{CB2BC9E5-FAE7-470E-AD07-995CBF6E0BC6}" destId="{79525F04-7701-4FF5-AF98-98B76E97AF09}" srcOrd="2" destOrd="0" presId="urn:microsoft.com/office/officeart/2005/8/layout/vList5"/>
    <dgm:cxn modelId="{B5EFBDC2-668E-49E7-89C7-10620B5F280C}" type="presParOf" srcId="{79525F04-7701-4FF5-AF98-98B76E97AF09}" destId="{AC24CE9E-EFF0-4F1B-9CB4-773FF40E3ADB}" srcOrd="0" destOrd="0" presId="urn:microsoft.com/office/officeart/2005/8/layout/vList5"/>
    <dgm:cxn modelId="{22D6CE88-16AB-47E3-9E9F-4459942BF142}" type="presParOf" srcId="{79525F04-7701-4FF5-AF98-98B76E97AF09}" destId="{323F6B2F-8620-42BB-9E8B-2A462571BBE4}" srcOrd="1" destOrd="0" presId="urn:microsoft.com/office/officeart/2005/8/layout/vList5"/>
    <dgm:cxn modelId="{CA513D3C-29A5-4B73-BCF9-2CD3CB2E9DAF}" type="presParOf" srcId="{CB2BC9E5-FAE7-470E-AD07-995CBF6E0BC6}" destId="{42BED501-E25C-4008-8314-355A0FF19389}" srcOrd="3" destOrd="0" presId="urn:microsoft.com/office/officeart/2005/8/layout/vList5"/>
    <dgm:cxn modelId="{89998B3E-72EC-413A-A8EF-017284CCE378}" type="presParOf" srcId="{CB2BC9E5-FAE7-470E-AD07-995CBF6E0BC6}" destId="{A8470097-53D8-446C-B6E7-12CCE644AC50}" srcOrd="4" destOrd="0" presId="urn:microsoft.com/office/officeart/2005/8/layout/vList5"/>
    <dgm:cxn modelId="{6AF26AA5-19B8-463E-9C2C-87C1AF0E388C}" type="presParOf" srcId="{A8470097-53D8-446C-B6E7-12CCE644AC50}" destId="{EBE62E7B-26CE-4E78-B791-32164253CF2D}" srcOrd="0" destOrd="0" presId="urn:microsoft.com/office/officeart/2005/8/layout/vList5"/>
    <dgm:cxn modelId="{112EBC9A-ED86-43DF-BC66-930E0EE18678}" type="presParOf" srcId="{A8470097-53D8-446C-B6E7-12CCE644AC50}" destId="{F181891B-B06C-4821-824E-D652F9730FB1}" srcOrd="1" destOrd="0" presId="urn:microsoft.com/office/officeart/2005/8/layout/vList5"/>
    <dgm:cxn modelId="{D0863CB3-BE63-46C1-8F7B-F0947C88A650}" type="presParOf" srcId="{CB2BC9E5-FAE7-470E-AD07-995CBF6E0BC6}" destId="{8C7CDAFF-626B-4C3A-A4B4-5AF5211491D6}" srcOrd="5" destOrd="0" presId="urn:microsoft.com/office/officeart/2005/8/layout/vList5"/>
    <dgm:cxn modelId="{C1D835C3-DD4D-4DB8-8877-B3C5B2E1D084}" type="presParOf" srcId="{CB2BC9E5-FAE7-470E-AD07-995CBF6E0BC6}" destId="{769DAA78-1533-44C6-B57C-92CA863A6E4B}" srcOrd="6" destOrd="0" presId="urn:microsoft.com/office/officeart/2005/8/layout/vList5"/>
    <dgm:cxn modelId="{2964C132-31CA-4E8D-8A29-1E6DE4841CEE}" type="presParOf" srcId="{769DAA78-1533-44C6-B57C-92CA863A6E4B}" destId="{A89313FB-FCBC-4EF4-B147-EB9864F7A575}" srcOrd="0" destOrd="0" presId="urn:microsoft.com/office/officeart/2005/8/layout/vList5"/>
    <dgm:cxn modelId="{EEF369EE-78D9-42E1-B9E6-738A7182A170}" type="presParOf" srcId="{769DAA78-1533-44C6-B57C-92CA863A6E4B}" destId="{B1958921-AC58-40E6-BDE6-D424F4EE89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0DF40-C6F4-4C74-BB56-DCE98974A28B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ZA"/>
        </a:p>
      </dgm:t>
    </dgm:pt>
    <dgm:pt modelId="{5EB7AB93-4B86-471F-8490-70EA3AEFC4A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dirty="0" err="1" smtClean="0">
              <a:latin typeface="Century Gothic" panose="020B0502020202020204" pitchFamily="34" charset="0"/>
            </a:rPr>
            <a:t>Wingfield</a:t>
          </a:r>
          <a:r>
            <a:rPr lang="en-ZA" dirty="0" smtClean="0">
              <a:latin typeface="Century Gothic" panose="020B0502020202020204" pitchFamily="34" charset="0"/>
            </a:rPr>
            <a:t> Redevelopment</a:t>
          </a:r>
        </a:p>
      </dgm:t>
    </dgm:pt>
    <dgm:pt modelId="{A6809DFD-B019-436D-A301-C5F082110FAB}" type="parTrans" cxnId="{A3D4E7E6-C357-407D-866B-EDDD59E3FA83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4215184C-8156-4C94-B5B7-8894491238D7}" type="sibTrans" cxnId="{A3D4E7E6-C357-407D-866B-EDDD59E3FA83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BC5661B0-8881-4A93-8658-820F6AD12611}">
      <dgm:prSet phldrT="[Text]"/>
      <dgm:spPr/>
      <dgm:t>
        <a:bodyPr/>
        <a:lstStyle/>
        <a:p>
          <a:r>
            <a:rPr lang="en-ZA" dirty="0" err="1" smtClean="0">
              <a:latin typeface="Century Gothic" panose="020B0502020202020204" pitchFamily="34" charset="0"/>
            </a:rPr>
            <a:t>Stikland</a:t>
          </a:r>
          <a:r>
            <a:rPr lang="en-ZA" dirty="0" smtClean="0">
              <a:latin typeface="Century Gothic" panose="020B0502020202020204" pitchFamily="34" charset="0"/>
            </a:rPr>
            <a:t> Hospital Redevelopment</a:t>
          </a:r>
          <a:endParaRPr lang="en-ZA" dirty="0">
            <a:latin typeface="Century Gothic" panose="020B0502020202020204" pitchFamily="34" charset="0"/>
          </a:endParaRPr>
        </a:p>
      </dgm:t>
    </dgm:pt>
    <dgm:pt modelId="{E5B65490-DE66-4C45-94D2-32801D9B9B4B}" type="parTrans" cxnId="{55022EAA-425D-4F1E-8A7A-4DDDC4821ABA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22A4B749-AF6D-4B5B-8615-D26CD9AC1298}" type="sibTrans" cxnId="{55022EAA-425D-4F1E-8A7A-4DDDC4821ABA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5157DF7E-58D2-4AEE-88A1-CD42EF6F4ED3}">
      <dgm:prSet phldrT="[Text]"/>
      <dgm:spPr/>
      <dgm:t>
        <a:bodyPr/>
        <a:lstStyle/>
        <a:p>
          <a:r>
            <a:rPr lang="en-ZA" dirty="0" err="1" smtClean="0">
              <a:latin typeface="Century Gothic" panose="020B0502020202020204" pitchFamily="34" charset="0"/>
            </a:rPr>
            <a:t>Belville</a:t>
          </a:r>
          <a:r>
            <a:rPr lang="en-ZA" dirty="0" smtClean="0">
              <a:latin typeface="Century Gothic" panose="020B0502020202020204" pitchFamily="34" charset="0"/>
            </a:rPr>
            <a:t> CBD</a:t>
          </a:r>
        </a:p>
      </dgm:t>
    </dgm:pt>
    <dgm:pt modelId="{83A43480-63B9-4514-889E-936E9C3329B9}" type="parTrans" cxnId="{9474726E-0BD0-459D-81DE-49018001996A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37328198-41AE-42AA-AE54-15BA6ABAFF94}" type="sibTrans" cxnId="{9474726E-0BD0-459D-81DE-49018001996A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E591878F-D8B1-4D16-9418-9FF2188F5DB8}">
      <dgm:prSet phldrT="[Text]"/>
      <dgm:spPr/>
      <dgm:t>
        <a:bodyPr/>
        <a:lstStyle/>
        <a:p>
          <a:r>
            <a:rPr lang="en-ZA" dirty="0" smtClean="0">
              <a:latin typeface="Century Gothic" panose="020B0502020202020204" pitchFamily="34" charset="0"/>
            </a:rPr>
            <a:t>Etc.</a:t>
          </a:r>
        </a:p>
      </dgm:t>
    </dgm:pt>
    <dgm:pt modelId="{83C0BF50-96E9-4FE8-A2BF-5FCC0F93B0AD}" type="parTrans" cxnId="{2B269884-F62B-49A1-BA48-0F5CA4765DD4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0DD170AD-BEC2-49C3-8579-D6E85D5E6BDC}" type="sibTrans" cxnId="{2B269884-F62B-49A1-BA48-0F5CA4765DD4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CB2BC9E5-FAE7-470E-AD07-995CBF6E0BC6}" type="pres">
      <dgm:prSet presAssocID="{08D0DF40-C6F4-4C74-BB56-DCE98974A2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9525F04-7701-4FF5-AF98-98B76E97AF09}" type="pres">
      <dgm:prSet presAssocID="{5EB7AB93-4B86-471F-8490-70EA3AEFC4A6}" presName="linNode" presStyleCnt="0"/>
      <dgm:spPr/>
      <dgm:t>
        <a:bodyPr/>
        <a:lstStyle/>
        <a:p>
          <a:endParaRPr lang="en-ZA"/>
        </a:p>
      </dgm:t>
    </dgm:pt>
    <dgm:pt modelId="{AC24CE9E-EFF0-4F1B-9CB4-773FF40E3ADB}" type="pres">
      <dgm:prSet presAssocID="{5EB7AB93-4B86-471F-8490-70EA3AEFC4A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2BED501-E25C-4008-8314-355A0FF19389}" type="pres">
      <dgm:prSet presAssocID="{4215184C-8156-4C94-B5B7-8894491238D7}" presName="sp" presStyleCnt="0"/>
      <dgm:spPr/>
      <dgm:t>
        <a:bodyPr/>
        <a:lstStyle/>
        <a:p>
          <a:endParaRPr lang="en-ZA"/>
        </a:p>
      </dgm:t>
    </dgm:pt>
    <dgm:pt modelId="{EA36FFE8-7492-477C-B157-F63F913DE9BA}" type="pres">
      <dgm:prSet presAssocID="{BC5661B0-8881-4A93-8658-820F6AD12611}" presName="linNode" presStyleCnt="0"/>
      <dgm:spPr/>
      <dgm:t>
        <a:bodyPr/>
        <a:lstStyle/>
        <a:p>
          <a:endParaRPr lang="en-ZA"/>
        </a:p>
      </dgm:t>
    </dgm:pt>
    <dgm:pt modelId="{9FD16ADA-2522-43C7-AF7F-D4C1C8B5D391}" type="pres">
      <dgm:prSet presAssocID="{BC5661B0-8881-4A93-8658-820F6AD1261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39B2FE7-02E9-4E20-9F84-D515AD770C7C}" type="pres">
      <dgm:prSet presAssocID="{22A4B749-AF6D-4B5B-8615-D26CD9AC1298}" presName="sp" presStyleCnt="0"/>
      <dgm:spPr/>
      <dgm:t>
        <a:bodyPr/>
        <a:lstStyle/>
        <a:p>
          <a:endParaRPr lang="en-ZA"/>
        </a:p>
      </dgm:t>
    </dgm:pt>
    <dgm:pt modelId="{769DAA78-1533-44C6-B57C-92CA863A6E4B}" type="pres">
      <dgm:prSet presAssocID="{5157DF7E-58D2-4AEE-88A1-CD42EF6F4ED3}" presName="linNode" presStyleCnt="0"/>
      <dgm:spPr/>
      <dgm:t>
        <a:bodyPr/>
        <a:lstStyle/>
        <a:p>
          <a:endParaRPr lang="en-ZA"/>
        </a:p>
      </dgm:t>
    </dgm:pt>
    <dgm:pt modelId="{A89313FB-FCBC-4EF4-B147-EB9864F7A575}" type="pres">
      <dgm:prSet presAssocID="{5157DF7E-58D2-4AEE-88A1-CD42EF6F4ED3}" presName="parentText" presStyleLbl="node1" presStyleIdx="2" presStyleCnt="4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8E83D80-F957-439A-AF9C-C3EA8BFDE6CA}" type="pres">
      <dgm:prSet presAssocID="{37328198-41AE-42AA-AE54-15BA6ABAFF94}" presName="sp" presStyleCnt="0"/>
      <dgm:spPr/>
      <dgm:t>
        <a:bodyPr/>
        <a:lstStyle/>
        <a:p>
          <a:endParaRPr lang="en-ZA"/>
        </a:p>
      </dgm:t>
    </dgm:pt>
    <dgm:pt modelId="{CCC10D19-38B4-46AF-BE7A-A9A0A1F0324F}" type="pres">
      <dgm:prSet presAssocID="{E591878F-D8B1-4D16-9418-9FF2188F5DB8}" presName="linNode" presStyleCnt="0"/>
      <dgm:spPr/>
      <dgm:t>
        <a:bodyPr/>
        <a:lstStyle/>
        <a:p>
          <a:endParaRPr lang="en-ZA"/>
        </a:p>
      </dgm:t>
    </dgm:pt>
    <dgm:pt modelId="{6397AC0F-49A3-42C8-9DFD-3733BE3AB478}" type="pres">
      <dgm:prSet presAssocID="{E591878F-D8B1-4D16-9418-9FF2188F5D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3D4E7E6-C357-407D-866B-EDDD59E3FA83}" srcId="{08D0DF40-C6F4-4C74-BB56-DCE98974A28B}" destId="{5EB7AB93-4B86-471F-8490-70EA3AEFC4A6}" srcOrd="0" destOrd="0" parTransId="{A6809DFD-B019-436D-A301-C5F082110FAB}" sibTransId="{4215184C-8156-4C94-B5B7-8894491238D7}"/>
    <dgm:cxn modelId="{BB9193DF-2BE1-414B-A90C-5C6E4269EFB1}" type="presOf" srcId="{E591878F-D8B1-4D16-9418-9FF2188F5DB8}" destId="{6397AC0F-49A3-42C8-9DFD-3733BE3AB478}" srcOrd="0" destOrd="0" presId="urn:microsoft.com/office/officeart/2005/8/layout/vList5"/>
    <dgm:cxn modelId="{55022EAA-425D-4F1E-8A7A-4DDDC4821ABA}" srcId="{08D0DF40-C6F4-4C74-BB56-DCE98974A28B}" destId="{BC5661B0-8881-4A93-8658-820F6AD12611}" srcOrd="1" destOrd="0" parTransId="{E5B65490-DE66-4C45-94D2-32801D9B9B4B}" sibTransId="{22A4B749-AF6D-4B5B-8615-D26CD9AC1298}"/>
    <dgm:cxn modelId="{344163C4-F7CC-407B-AA2C-635599EFA111}" type="presOf" srcId="{5EB7AB93-4B86-471F-8490-70EA3AEFC4A6}" destId="{AC24CE9E-EFF0-4F1B-9CB4-773FF40E3ADB}" srcOrd="0" destOrd="0" presId="urn:microsoft.com/office/officeart/2005/8/layout/vList5"/>
    <dgm:cxn modelId="{9474726E-0BD0-459D-81DE-49018001996A}" srcId="{08D0DF40-C6F4-4C74-BB56-DCE98974A28B}" destId="{5157DF7E-58D2-4AEE-88A1-CD42EF6F4ED3}" srcOrd="2" destOrd="0" parTransId="{83A43480-63B9-4514-889E-936E9C3329B9}" sibTransId="{37328198-41AE-42AA-AE54-15BA6ABAFF94}"/>
    <dgm:cxn modelId="{2B269884-F62B-49A1-BA48-0F5CA4765DD4}" srcId="{08D0DF40-C6F4-4C74-BB56-DCE98974A28B}" destId="{E591878F-D8B1-4D16-9418-9FF2188F5DB8}" srcOrd="3" destOrd="0" parTransId="{83C0BF50-96E9-4FE8-A2BF-5FCC0F93B0AD}" sibTransId="{0DD170AD-BEC2-49C3-8579-D6E85D5E6BDC}"/>
    <dgm:cxn modelId="{1C4AE340-10A0-4C6C-BFFA-31358CF65AD0}" type="presOf" srcId="{5157DF7E-58D2-4AEE-88A1-CD42EF6F4ED3}" destId="{A89313FB-FCBC-4EF4-B147-EB9864F7A575}" srcOrd="0" destOrd="0" presId="urn:microsoft.com/office/officeart/2005/8/layout/vList5"/>
    <dgm:cxn modelId="{EDD28B75-A424-4668-B06E-69BDEA47ED7E}" type="presOf" srcId="{BC5661B0-8881-4A93-8658-820F6AD12611}" destId="{9FD16ADA-2522-43C7-AF7F-D4C1C8B5D391}" srcOrd="0" destOrd="0" presId="urn:microsoft.com/office/officeart/2005/8/layout/vList5"/>
    <dgm:cxn modelId="{D510649C-03A1-40A0-93CD-6AF23E77ED4D}" type="presOf" srcId="{08D0DF40-C6F4-4C74-BB56-DCE98974A28B}" destId="{CB2BC9E5-FAE7-470E-AD07-995CBF6E0BC6}" srcOrd="0" destOrd="0" presId="urn:microsoft.com/office/officeart/2005/8/layout/vList5"/>
    <dgm:cxn modelId="{65452D57-A7B6-4EFA-9A16-42603226F10E}" type="presParOf" srcId="{CB2BC9E5-FAE7-470E-AD07-995CBF6E0BC6}" destId="{79525F04-7701-4FF5-AF98-98B76E97AF09}" srcOrd="0" destOrd="0" presId="urn:microsoft.com/office/officeart/2005/8/layout/vList5"/>
    <dgm:cxn modelId="{2B3F8807-5ED3-40FF-8CC4-8EDE447BB5E7}" type="presParOf" srcId="{79525F04-7701-4FF5-AF98-98B76E97AF09}" destId="{AC24CE9E-EFF0-4F1B-9CB4-773FF40E3ADB}" srcOrd="0" destOrd="0" presId="urn:microsoft.com/office/officeart/2005/8/layout/vList5"/>
    <dgm:cxn modelId="{E983181E-B7D9-4439-8A92-C96C0E0273E1}" type="presParOf" srcId="{CB2BC9E5-FAE7-470E-AD07-995CBF6E0BC6}" destId="{42BED501-E25C-4008-8314-355A0FF19389}" srcOrd="1" destOrd="0" presId="urn:microsoft.com/office/officeart/2005/8/layout/vList5"/>
    <dgm:cxn modelId="{D654E0F0-3D36-4DB3-A270-C8F070CB4D08}" type="presParOf" srcId="{CB2BC9E5-FAE7-470E-AD07-995CBF6E0BC6}" destId="{EA36FFE8-7492-477C-B157-F63F913DE9BA}" srcOrd="2" destOrd="0" presId="urn:microsoft.com/office/officeart/2005/8/layout/vList5"/>
    <dgm:cxn modelId="{5E3C073C-64C6-4C1D-BE8F-9A7F1E72F709}" type="presParOf" srcId="{EA36FFE8-7492-477C-B157-F63F913DE9BA}" destId="{9FD16ADA-2522-43C7-AF7F-D4C1C8B5D391}" srcOrd="0" destOrd="0" presId="urn:microsoft.com/office/officeart/2005/8/layout/vList5"/>
    <dgm:cxn modelId="{B934A9D7-ABBA-4C4E-9C95-1DEF9D9B6110}" type="presParOf" srcId="{CB2BC9E5-FAE7-470E-AD07-995CBF6E0BC6}" destId="{539B2FE7-02E9-4E20-9F84-D515AD770C7C}" srcOrd="3" destOrd="0" presId="urn:microsoft.com/office/officeart/2005/8/layout/vList5"/>
    <dgm:cxn modelId="{76C8E900-D6DA-498E-ADCE-1419F33D490E}" type="presParOf" srcId="{CB2BC9E5-FAE7-470E-AD07-995CBF6E0BC6}" destId="{769DAA78-1533-44C6-B57C-92CA863A6E4B}" srcOrd="4" destOrd="0" presId="urn:microsoft.com/office/officeart/2005/8/layout/vList5"/>
    <dgm:cxn modelId="{8AE68A84-AD11-4BF3-B2D7-90095AB77B24}" type="presParOf" srcId="{769DAA78-1533-44C6-B57C-92CA863A6E4B}" destId="{A89313FB-FCBC-4EF4-B147-EB9864F7A575}" srcOrd="0" destOrd="0" presId="urn:microsoft.com/office/officeart/2005/8/layout/vList5"/>
    <dgm:cxn modelId="{799BD3DC-EC92-4721-AB36-D565B45D846F}" type="presParOf" srcId="{CB2BC9E5-FAE7-470E-AD07-995CBF6E0BC6}" destId="{A8E83D80-F957-439A-AF9C-C3EA8BFDE6CA}" srcOrd="5" destOrd="0" presId="urn:microsoft.com/office/officeart/2005/8/layout/vList5"/>
    <dgm:cxn modelId="{0661F0A6-FB9B-44F6-859E-75D32DA723CD}" type="presParOf" srcId="{CB2BC9E5-FAE7-470E-AD07-995CBF6E0BC6}" destId="{CCC10D19-38B4-46AF-BE7A-A9A0A1F0324F}" srcOrd="6" destOrd="0" presId="urn:microsoft.com/office/officeart/2005/8/layout/vList5"/>
    <dgm:cxn modelId="{09CB8736-B2B2-4ED6-8068-CD03E5CC8ED5}" type="presParOf" srcId="{CCC10D19-38B4-46AF-BE7A-A9A0A1F0324F}" destId="{6397AC0F-49A3-42C8-9DFD-3733BE3AB47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D0DF40-C6F4-4C74-BB56-DCE98974A28B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ZA"/>
        </a:p>
      </dgm:t>
    </dgm:pt>
    <dgm:pt modelId="{5EB7AB93-4B86-471F-8490-70EA3AEFC4A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dirty="0" smtClean="0"/>
            <a:t>Human Settlements</a:t>
          </a:r>
        </a:p>
      </dgm:t>
    </dgm:pt>
    <dgm:pt modelId="{A6809DFD-B019-436D-A301-C5F082110FAB}" type="parTrans" cxnId="{A3D4E7E6-C357-407D-866B-EDDD59E3FA83}">
      <dgm:prSet/>
      <dgm:spPr/>
      <dgm:t>
        <a:bodyPr/>
        <a:lstStyle/>
        <a:p>
          <a:endParaRPr lang="en-ZA"/>
        </a:p>
      </dgm:t>
    </dgm:pt>
    <dgm:pt modelId="{4215184C-8156-4C94-B5B7-8894491238D7}" type="sibTrans" cxnId="{A3D4E7E6-C357-407D-866B-EDDD59E3FA83}">
      <dgm:prSet/>
      <dgm:spPr/>
      <dgm:t>
        <a:bodyPr/>
        <a:lstStyle/>
        <a:p>
          <a:endParaRPr lang="en-ZA"/>
        </a:p>
      </dgm:t>
    </dgm:pt>
    <dgm:pt modelId="{BC5661B0-8881-4A93-8658-820F6AD12611}">
      <dgm:prSet phldrT="[Text]"/>
      <dgm:spPr/>
      <dgm:t>
        <a:bodyPr/>
        <a:lstStyle/>
        <a:p>
          <a:r>
            <a:rPr lang="en-ZA" dirty="0" smtClean="0"/>
            <a:t>Urban Development</a:t>
          </a:r>
          <a:endParaRPr lang="en-ZA" dirty="0"/>
        </a:p>
      </dgm:t>
    </dgm:pt>
    <dgm:pt modelId="{E5B65490-DE66-4C45-94D2-32801D9B9B4B}" type="parTrans" cxnId="{55022EAA-425D-4F1E-8A7A-4DDDC4821ABA}">
      <dgm:prSet/>
      <dgm:spPr/>
      <dgm:t>
        <a:bodyPr/>
        <a:lstStyle/>
        <a:p>
          <a:endParaRPr lang="en-ZA"/>
        </a:p>
      </dgm:t>
    </dgm:pt>
    <dgm:pt modelId="{22A4B749-AF6D-4B5B-8615-D26CD9AC1298}" type="sibTrans" cxnId="{55022EAA-425D-4F1E-8A7A-4DDDC4821ABA}">
      <dgm:prSet/>
      <dgm:spPr/>
      <dgm:t>
        <a:bodyPr/>
        <a:lstStyle/>
        <a:p>
          <a:endParaRPr lang="en-ZA"/>
        </a:p>
      </dgm:t>
    </dgm:pt>
    <dgm:pt modelId="{5157DF7E-58D2-4AEE-88A1-CD42EF6F4ED3}">
      <dgm:prSet phldrT="[Text]"/>
      <dgm:spPr/>
      <dgm:t>
        <a:bodyPr/>
        <a:lstStyle/>
        <a:p>
          <a:r>
            <a:rPr lang="en-ZA" dirty="0" smtClean="0"/>
            <a:t>Infrastructure</a:t>
          </a:r>
        </a:p>
      </dgm:t>
    </dgm:pt>
    <dgm:pt modelId="{83A43480-63B9-4514-889E-936E9C3329B9}" type="parTrans" cxnId="{9474726E-0BD0-459D-81DE-49018001996A}">
      <dgm:prSet/>
      <dgm:spPr/>
      <dgm:t>
        <a:bodyPr/>
        <a:lstStyle/>
        <a:p>
          <a:endParaRPr lang="en-ZA"/>
        </a:p>
      </dgm:t>
    </dgm:pt>
    <dgm:pt modelId="{37328198-41AE-42AA-AE54-15BA6ABAFF94}" type="sibTrans" cxnId="{9474726E-0BD0-459D-81DE-49018001996A}">
      <dgm:prSet/>
      <dgm:spPr/>
      <dgm:t>
        <a:bodyPr/>
        <a:lstStyle/>
        <a:p>
          <a:endParaRPr lang="en-ZA"/>
        </a:p>
      </dgm:t>
    </dgm:pt>
    <dgm:pt modelId="{45A4D43E-3C5E-4C9C-8D9E-92793D74F2E6}">
      <dgm:prSet phldrT="[Text]"/>
      <dgm:spPr/>
      <dgm:t>
        <a:bodyPr/>
        <a:lstStyle/>
        <a:p>
          <a:r>
            <a:rPr lang="en-ZA" dirty="0" smtClean="0"/>
            <a:t>Programmes / Processes</a:t>
          </a:r>
        </a:p>
      </dgm:t>
    </dgm:pt>
    <dgm:pt modelId="{2B29889F-0F14-4956-9272-DBAB9E50245A}" type="parTrans" cxnId="{1B0B9B65-4AEE-4E70-9F14-08528644125B}">
      <dgm:prSet/>
      <dgm:spPr/>
      <dgm:t>
        <a:bodyPr/>
        <a:lstStyle/>
        <a:p>
          <a:endParaRPr lang="en-ZA"/>
        </a:p>
      </dgm:t>
    </dgm:pt>
    <dgm:pt modelId="{C0A66DE8-0CEC-498D-82A5-3F6511324750}" type="sibTrans" cxnId="{1B0B9B65-4AEE-4E70-9F14-08528644125B}">
      <dgm:prSet/>
      <dgm:spPr/>
      <dgm:t>
        <a:bodyPr/>
        <a:lstStyle/>
        <a:p>
          <a:endParaRPr lang="en-ZA"/>
        </a:p>
      </dgm:t>
    </dgm:pt>
    <dgm:pt modelId="{840251AD-E1A7-49FC-8E00-91DE3EC365E4}">
      <dgm:prSet phldrT="[Text]"/>
      <dgm:spPr/>
      <dgm:t>
        <a:bodyPr/>
        <a:lstStyle/>
        <a:p>
          <a:r>
            <a:rPr lang="en-ZA" dirty="0" smtClean="0"/>
            <a:t>Interventions</a:t>
          </a:r>
        </a:p>
      </dgm:t>
    </dgm:pt>
    <dgm:pt modelId="{F4CB87D4-7A82-463A-AA0F-1B178716FA80}" type="parTrans" cxnId="{F8F0A71E-5D50-46C6-9BE7-757EC96C6E91}">
      <dgm:prSet/>
      <dgm:spPr/>
      <dgm:t>
        <a:bodyPr/>
        <a:lstStyle/>
        <a:p>
          <a:endParaRPr lang="en-ZA"/>
        </a:p>
      </dgm:t>
    </dgm:pt>
    <dgm:pt modelId="{FA9A5D7E-376A-480D-8549-DB5C34AFBBE9}" type="sibTrans" cxnId="{F8F0A71E-5D50-46C6-9BE7-757EC96C6E91}">
      <dgm:prSet/>
      <dgm:spPr/>
      <dgm:t>
        <a:bodyPr/>
        <a:lstStyle/>
        <a:p>
          <a:endParaRPr lang="en-ZA"/>
        </a:p>
      </dgm:t>
    </dgm:pt>
    <dgm:pt modelId="{B03A8A68-F7BB-4B99-80CE-A9AC81ACAE4F}" type="pres">
      <dgm:prSet presAssocID="{08D0DF40-C6F4-4C74-BB56-DCE98974A2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5297A2C-A9F7-40F4-9026-F3525382013D}" type="pres">
      <dgm:prSet presAssocID="{BC5661B0-8881-4A93-8658-820F6AD1261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08C2E84-1151-4CA2-87CA-E7E71F1B6584}" type="pres">
      <dgm:prSet presAssocID="{22A4B749-AF6D-4B5B-8615-D26CD9AC1298}" presName="parTxOnlySpace" presStyleCnt="0"/>
      <dgm:spPr/>
    </dgm:pt>
    <dgm:pt modelId="{154A0F52-03A3-42A1-BA34-3D417B1E306D}" type="pres">
      <dgm:prSet presAssocID="{5EB7AB93-4B86-471F-8490-70EA3AEFC4A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F68C05-1540-4D7C-9859-F98CACE2920A}" type="pres">
      <dgm:prSet presAssocID="{4215184C-8156-4C94-B5B7-8894491238D7}" presName="parTxOnlySpace" presStyleCnt="0"/>
      <dgm:spPr/>
    </dgm:pt>
    <dgm:pt modelId="{D1DA966E-B399-4E3B-9323-BC624B33A928}" type="pres">
      <dgm:prSet presAssocID="{45A4D43E-3C5E-4C9C-8D9E-92793D74F2E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6A8470D-9B76-49A7-8AAC-8A678A97C576}" type="pres">
      <dgm:prSet presAssocID="{C0A66DE8-0CEC-498D-82A5-3F6511324750}" presName="parTxOnlySpace" presStyleCnt="0"/>
      <dgm:spPr/>
    </dgm:pt>
    <dgm:pt modelId="{C8F42451-6A60-46D8-8FC2-45D7A948E360}" type="pres">
      <dgm:prSet presAssocID="{5157DF7E-58D2-4AEE-88A1-CD42EF6F4ED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E9A865F-1EB6-44B6-9D5D-BBA8099D4879}" type="pres">
      <dgm:prSet presAssocID="{37328198-41AE-42AA-AE54-15BA6ABAFF94}" presName="parTxOnlySpace" presStyleCnt="0"/>
      <dgm:spPr/>
    </dgm:pt>
    <dgm:pt modelId="{E8A6D68B-49B8-425C-A0F2-7DD4B6520FF9}" type="pres">
      <dgm:prSet presAssocID="{840251AD-E1A7-49FC-8E00-91DE3EC365E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3D4E7E6-C357-407D-866B-EDDD59E3FA83}" srcId="{08D0DF40-C6F4-4C74-BB56-DCE98974A28B}" destId="{5EB7AB93-4B86-471F-8490-70EA3AEFC4A6}" srcOrd="1" destOrd="0" parTransId="{A6809DFD-B019-436D-A301-C5F082110FAB}" sibTransId="{4215184C-8156-4C94-B5B7-8894491238D7}"/>
    <dgm:cxn modelId="{F8F0A71E-5D50-46C6-9BE7-757EC96C6E91}" srcId="{08D0DF40-C6F4-4C74-BB56-DCE98974A28B}" destId="{840251AD-E1A7-49FC-8E00-91DE3EC365E4}" srcOrd="4" destOrd="0" parTransId="{F4CB87D4-7A82-463A-AA0F-1B178716FA80}" sibTransId="{FA9A5D7E-376A-480D-8549-DB5C34AFBBE9}"/>
    <dgm:cxn modelId="{1B0B9B65-4AEE-4E70-9F14-08528644125B}" srcId="{08D0DF40-C6F4-4C74-BB56-DCE98974A28B}" destId="{45A4D43E-3C5E-4C9C-8D9E-92793D74F2E6}" srcOrd="2" destOrd="0" parTransId="{2B29889F-0F14-4956-9272-DBAB9E50245A}" sibTransId="{C0A66DE8-0CEC-498D-82A5-3F6511324750}"/>
    <dgm:cxn modelId="{55022EAA-425D-4F1E-8A7A-4DDDC4821ABA}" srcId="{08D0DF40-C6F4-4C74-BB56-DCE98974A28B}" destId="{BC5661B0-8881-4A93-8658-820F6AD12611}" srcOrd="0" destOrd="0" parTransId="{E5B65490-DE66-4C45-94D2-32801D9B9B4B}" sibTransId="{22A4B749-AF6D-4B5B-8615-D26CD9AC1298}"/>
    <dgm:cxn modelId="{9A52E279-F1DC-4F71-8AF0-D8E7BBC22634}" type="presOf" srcId="{08D0DF40-C6F4-4C74-BB56-DCE98974A28B}" destId="{B03A8A68-F7BB-4B99-80CE-A9AC81ACAE4F}" srcOrd="0" destOrd="0" presId="urn:microsoft.com/office/officeart/2005/8/layout/chevron1"/>
    <dgm:cxn modelId="{9B858580-8980-425B-AA9E-1B535C03C6C3}" type="presOf" srcId="{BC5661B0-8881-4A93-8658-820F6AD12611}" destId="{35297A2C-A9F7-40F4-9026-F3525382013D}" srcOrd="0" destOrd="0" presId="urn:microsoft.com/office/officeart/2005/8/layout/chevron1"/>
    <dgm:cxn modelId="{584EE660-3214-4CDB-B6C4-A0623C80B8D6}" type="presOf" srcId="{840251AD-E1A7-49FC-8E00-91DE3EC365E4}" destId="{E8A6D68B-49B8-425C-A0F2-7DD4B6520FF9}" srcOrd="0" destOrd="0" presId="urn:microsoft.com/office/officeart/2005/8/layout/chevron1"/>
    <dgm:cxn modelId="{9474726E-0BD0-459D-81DE-49018001996A}" srcId="{08D0DF40-C6F4-4C74-BB56-DCE98974A28B}" destId="{5157DF7E-58D2-4AEE-88A1-CD42EF6F4ED3}" srcOrd="3" destOrd="0" parTransId="{83A43480-63B9-4514-889E-936E9C3329B9}" sibTransId="{37328198-41AE-42AA-AE54-15BA6ABAFF94}"/>
    <dgm:cxn modelId="{779B8BF7-9837-4095-B368-62D0DAA8240E}" type="presOf" srcId="{5157DF7E-58D2-4AEE-88A1-CD42EF6F4ED3}" destId="{C8F42451-6A60-46D8-8FC2-45D7A948E360}" srcOrd="0" destOrd="0" presId="urn:microsoft.com/office/officeart/2005/8/layout/chevron1"/>
    <dgm:cxn modelId="{8CB24DC9-1E2A-4EED-9D5F-C39BA1C61554}" type="presOf" srcId="{5EB7AB93-4B86-471F-8490-70EA3AEFC4A6}" destId="{154A0F52-03A3-42A1-BA34-3D417B1E306D}" srcOrd="0" destOrd="0" presId="urn:microsoft.com/office/officeart/2005/8/layout/chevron1"/>
    <dgm:cxn modelId="{D49BF694-E5E1-4D24-A453-8CB0D9D97921}" type="presOf" srcId="{45A4D43E-3C5E-4C9C-8D9E-92793D74F2E6}" destId="{D1DA966E-B399-4E3B-9323-BC624B33A928}" srcOrd="0" destOrd="0" presId="urn:microsoft.com/office/officeart/2005/8/layout/chevron1"/>
    <dgm:cxn modelId="{B1D02D7E-773C-4278-87E3-CA08F0CFE5BC}" type="presParOf" srcId="{B03A8A68-F7BB-4B99-80CE-A9AC81ACAE4F}" destId="{35297A2C-A9F7-40F4-9026-F3525382013D}" srcOrd="0" destOrd="0" presId="urn:microsoft.com/office/officeart/2005/8/layout/chevron1"/>
    <dgm:cxn modelId="{0CECA9B4-121C-478D-BB69-FD4C3EA60CFE}" type="presParOf" srcId="{B03A8A68-F7BB-4B99-80CE-A9AC81ACAE4F}" destId="{208C2E84-1151-4CA2-87CA-E7E71F1B6584}" srcOrd="1" destOrd="0" presId="urn:microsoft.com/office/officeart/2005/8/layout/chevron1"/>
    <dgm:cxn modelId="{9E3C4CAB-743F-4987-BF29-E7D5875C4DF0}" type="presParOf" srcId="{B03A8A68-F7BB-4B99-80CE-A9AC81ACAE4F}" destId="{154A0F52-03A3-42A1-BA34-3D417B1E306D}" srcOrd="2" destOrd="0" presId="urn:microsoft.com/office/officeart/2005/8/layout/chevron1"/>
    <dgm:cxn modelId="{764C4A2A-9037-4C1B-A8AD-0FD2E34374BC}" type="presParOf" srcId="{B03A8A68-F7BB-4B99-80CE-A9AC81ACAE4F}" destId="{67F68C05-1540-4D7C-9859-F98CACE2920A}" srcOrd="3" destOrd="0" presId="urn:microsoft.com/office/officeart/2005/8/layout/chevron1"/>
    <dgm:cxn modelId="{A0D0A7EC-0B87-4F22-907C-84BB1624C9CD}" type="presParOf" srcId="{B03A8A68-F7BB-4B99-80CE-A9AC81ACAE4F}" destId="{D1DA966E-B399-4E3B-9323-BC624B33A928}" srcOrd="4" destOrd="0" presId="urn:microsoft.com/office/officeart/2005/8/layout/chevron1"/>
    <dgm:cxn modelId="{A1483765-F971-43D3-B2D1-41A573571FF6}" type="presParOf" srcId="{B03A8A68-F7BB-4B99-80CE-A9AC81ACAE4F}" destId="{C6A8470D-9B76-49A7-8AAC-8A678A97C576}" srcOrd="5" destOrd="0" presId="urn:microsoft.com/office/officeart/2005/8/layout/chevron1"/>
    <dgm:cxn modelId="{A57D7E4B-F2EE-433A-8E60-41A18DE0B656}" type="presParOf" srcId="{B03A8A68-F7BB-4B99-80CE-A9AC81ACAE4F}" destId="{C8F42451-6A60-46D8-8FC2-45D7A948E360}" srcOrd="6" destOrd="0" presId="urn:microsoft.com/office/officeart/2005/8/layout/chevron1"/>
    <dgm:cxn modelId="{CE86D641-E6BC-4DD7-AC26-98BC44DE8F36}" type="presParOf" srcId="{B03A8A68-F7BB-4B99-80CE-A9AC81ACAE4F}" destId="{0E9A865F-1EB6-44B6-9D5D-BBA8099D4879}" srcOrd="7" destOrd="0" presId="urn:microsoft.com/office/officeart/2005/8/layout/chevron1"/>
    <dgm:cxn modelId="{9E10D4BF-4786-4006-BDD1-5016140284D1}" type="presParOf" srcId="{B03A8A68-F7BB-4B99-80CE-A9AC81ACAE4F}" destId="{E8A6D68B-49B8-425C-A0F2-7DD4B6520FF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8FD44-CA4D-4635-B414-B7E5FB4A7093}">
      <dsp:nvSpPr>
        <dsp:cNvPr id="0" name=""/>
        <dsp:cNvSpPr/>
      </dsp:nvSpPr>
      <dsp:spPr>
        <a:xfrm>
          <a:off x="430768" y="1736"/>
          <a:ext cx="2302519" cy="13815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Joined Up Government</a:t>
          </a:r>
          <a:endParaRPr lang="en-US" sz="2000" kern="1200" dirty="0">
            <a:latin typeface="Century Gothic" pitchFamily="34" charset="0"/>
          </a:endParaRPr>
        </a:p>
      </dsp:txBody>
      <dsp:txXfrm>
        <a:off x="430768" y="1736"/>
        <a:ext cx="2302519" cy="1381511"/>
      </dsp:txXfrm>
    </dsp:sp>
    <dsp:sp modelId="{7CB75FE3-6131-4CE9-89E0-2F8B7A8D081E}">
      <dsp:nvSpPr>
        <dsp:cNvPr id="0" name=""/>
        <dsp:cNvSpPr/>
      </dsp:nvSpPr>
      <dsp:spPr>
        <a:xfrm>
          <a:off x="2963540" y="1736"/>
          <a:ext cx="2302519" cy="1381511"/>
        </a:xfrm>
        <a:prstGeom prst="rect">
          <a:avLst/>
        </a:prstGeom>
        <a:solidFill>
          <a:schemeClr val="accent5">
            <a:hueOff val="-2984247"/>
            <a:satOff val="6556"/>
            <a:lumOff val="23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Digital Competitiveness</a:t>
          </a:r>
          <a:endParaRPr lang="en-US" sz="2000" kern="1200" dirty="0">
            <a:latin typeface="Century Gothic" pitchFamily="34" charset="0"/>
          </a:endParaRPr>
        </a:p>
      </dsp:txBody>
      <dsp:txXfrm>
        <a:off x="2963540" y="1736"/>
        <a:ext cx="2302519" cy="1381511"/>
      </dsp:txXfrm>
    </dsp:sp>
    <dsp:sp modelId="{C58E3C09-995C-4087-938C-3A7498902FEC}">
      <dsp:nvSpPr>
        <dsp:cNvPr id="0" name=""/>
        <dsp:cNvSpPr/>
      </dsp:nvSpPr>
      <dsp:spPr>
        <a:xfrm>
          <a:off x="5496311" y="1736"/>
          <a:ext cx="2302519" cy="1381511"/>
        </a:xfrm>
        <a:prstGeom prst="rect">
          <a:avLst/>
        </a:prstGeom>
        <a:solidFill>
          <a:schemeClr val="accent5">
            <a:hueOff val="-5968495"/>
            <a:satOff val="13111"/>
            <a:lumOff val="46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After-School Interventions</a:t>
          </a:r>
          <a:endParaRPr lang="en-US" sz="2000" kern="1200" dirty="0">
            <a:latin typeface="Century Gothic" pitchFamily="34" charset="0"/>
          </a:endParaRPr>
        </a:p>
      </dsp:txBody>
      <dsp:txXfrm>
        <a:off x="5496311" y="1736"/>
        <a:ext cx="2302519" cy="1381511"/>
      </dsp:txXfrm>
    </dsp:sp>
    <dsp:sp modelId="{EC518BA4-6445-4F84-83B0-CE31BA08CC05}">
      <dsp:nvSpPr>
        <dsp:cNvPr id="0" name=""/>
        <dsp:cNvSpPr/>
      </dsp:nvSpPr>
      <dsp:spPr>
        <a:xfrm>
          <a:off x="430768" y="1613500"/>
          <a:ext cx="2302519" cy="1381511"/>
        </a:xfrm>
        <a:prstGeom prst="rect">
          <a:avLst/>
        </a:prstGeom>
        <a:solidFill>
          <a:schemeClr val="accent5">
            <a:hueOff val="-8952742"/>
            <a:satOff val="19667"/>
            <a:lumOff val="6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Liquid Natural Gas</a:t>
          </a:r>
          <a:endParaRPr lang="en-US" sz="2000" kern="1200" dirty="0">
            <a:latin typeface="Century Gothic" pitchFamily="34" charset="0"/>
          </a:endParaRPr>
        </a:p>
      </dsp:txBody>
      <dsp:txXfrm>
        <a:off x="430768" y="1613500"/>
        <a:ext cx="2302519" cy="1381511"/>
      </dsp:txXfrm>
    </dsp:sp>
    <dsp:sp modelId="{552D43C6-915B-4529-AA3C-91372EA5FB17}">
      <dsp:nvSpPr>
        <dsp:cNvPr id="0" name=""/>
        <dsp:cNvSpPr/>
      </dsp:nvSpPr>
      <dsp:spPr>
        <a:xfrm>
          <a:off x="2963540" y="1613500"/>
          <a:ext cx="2302519" cy="1381511"/>
        </a:xfrm>
        <a:prstGeom prst="rect">
          <a:avLst/>
        </a:prstGeom>
        <a:solidFill>
          <a:schemeClr val="accent5">
            <a:hueOff val="-11936990"/>
            <a:satOff val="26222"/>
            <a:lumOff val="92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Transport Oriented Development</a:t>
          </a:r>
          <a:endParaRPr lang="en-US" sz="2000" kern="1200" dirty="0">
            <a:latin typeface="Century Gothic" pitchFamily="34" charset="0"/>
          </a:endParaRPr>
        </a:p>
      </dsp:txBody>
      <dsp:txXfrm>
        <a:off x="2963540" y="1613500"/>
        <a:ext cx="2302519" cy="1381511"/>
      </dsp:txXfrm>
    </dsp:sp>
    <dsp:sp modelId="{8DE108A3-FB0E-48E1-8926-8B419EE3BF34}">
      <dsp:nvSpPr>
        <dsp:cNvPr id="0" name=""/>
        <dsp:cNvSpPr/>
      </dsp:nvSpPr>
      <dsp:spPr>
        <a:xfrm>
          <a:off x="5496311" y="1613500"/>
          <a:ext cx="2302519" cy="1381511"/>
        </a:xfrm>
        <a:prstGeom prst="rect">
          <a:avLst/>
        </a:prstGeom>
        <a:solidFill>
          <a:schemeClr val="accent5">
            <a:hueOff val="-14921237"/>
            <a:satOff val="32778"/>
            <a:lumOff val="116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Alcohol Abuse</a:t>
          </a:r>
          <a:endParaRPr lang="en-US" sz="2000" kern="1200" dirty="0">
            <a:latin typeface="Century Gothic" pitchFamily="34" charset="0"/>
          </a:endParaRPr>
        </a:p>
      </dsp:txBody>
      <dsp:txXfrm>
        <a:off x="5496311" y="1613500"/>
        <a:ext cx="2302519" cy="1381511"/>
      </dsp:txXfrm>
    </dsp:sp>
    <dsp:sp modelId="{DAD251F5-EE13-4525-9CDC-F756C1839CC2}">
      <dsp:nvSpPr>
        <dsp:cNvPr id="0" name=""/>
        <dsp:cNvSpPr/>
      </dsp:nvSpPr>
      <dsp:spPr>
        <a:xfrm>
          <a:off x="2963540" y="3225264"/>
          <a:ext cx="2302519" cy="1381511"/>
        </a:xfrm>
        <a:prstGeom prst="rect">
          <a:avLst/>
        </a:prstGeom>
        <a:solidFill>
          <a:schemeClr val="accent5">
            <a:hueOff val="-17905485"/>
            <a:satOff val="39333"/>
            <a:lumOff val="1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Live, Work, Play</a:t>
          </a:r>
          <a:endParaRPr lang="en-US" sz="2000" kern="1200" dirty="0">
            <a:latin typeface="Century Gothic" pitchFamily="34" charset="0"/>
          </a:endParaRPr>
        </a:p>
      </dsp:txBody>
      <dsp:txXfrm>
        <a:off x="2963540" y="3225264"/>
        <a:ext cx="2302519" cy="1381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0D0-8B1E-4B19-8D6D-49A482236D41}">
      <dsp:nvSpPr>
        <dsp:cNvPr id="0" name=""/>
        <dsp:cNvSpPr/>
      </dsp:nvSpPr>
      <dsp:spPr>
        <a:xfrm rot="5400000">
          <a:off x="5330362" y="-2201373"/>
          <a:ext cx="782637" cy="53851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e.g. </a:t>
          </a:r>
          <a:r>
            <a:rPr lang="en-ZA" sz="1400" kern="1200" dirty="0" err="1" smtClean="0"/>
            <a:t>Athlone</a:t>
          </a:r>
          <a:r>
            <a:rPr lang="en-ZA" sz="1400" kern="1200" dirty="0" smtClean="0"/>
            <a:t> Power Station (APS); Two River Urban Park (TRUP – Province); </a:t>
          </a:r>
          <a:r>
            <a:rPr lang="en-ZA" sz="1400" kern="1200" dirty="0" err="1" smtClean="0"/>
            <a:t>Conradie</a:t>
          </a:r>
          <a:r>
            <a:rPr lang="en-ZA" sz="1400" kern="1200" dirty="0" smtClean="0"/>
            <a:t> Hospital</a:t>
          </a:r>
          <a:endParaRPr lang="en-ZA" sz="1400" kern="1200" dirty="0"/>
        </a:p>
      </dsp:txBody>
      <dsp:txXfrm rot="-5400000">
        <a:off x="3029126" y="138068"/>
        <a:ext cx="5346906" cy="706227"/>
      </dsp:txXfrm>
    </dsp:sp>
    <dsp:sp modelId="{9FD16ADA-2522-43C7-AF7F-D4C1C8B5D391}">
      <dsp:nvSpPr>
        <dsp:cNvPr id="0" name=""/>
        <dsp:cNvSpPr/>
      </dsp:nvSpPr>
      <dsp:spPr>
        <a:xfrm>
          <a:off x="0" y="2033"/>
          <a:ext cx="3029125" cy="97829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Urban Development</a:t>
          </a:r>
          <a:endParaRPr lang="en-ZA" sz="2600" kern="1200" dirty="0"/>
        </a:p>
      </dsp:txBody>
      <dsp:txXfrm>
        <a:off x="47756" y="49789"/>
        <a:ext cx="2933613" cy="882784"/>
      </dsp:txXfrm>
    </dsp:sp>
    <dsp:sp modelId="{323F6B2F-8620-42BB-9E8B-2A462571BBE4}">
      <dsp:nvSpPr>
        <dsp:cNvPr id="0" name=""/>
        <dsp:cNvSpPr/>
      </dsp:nvSpPr>
      <dsp:spPr>
        <a:xfrm rot="5400000">
          <a:off x="5330362" y="-1174161"/>
          <a:ext cx="782637" cy="53851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i.e. Southern Corridor sustainable neighbourhoods project; North-Eastern Corridor public private partnership project; </a:t>
          </a:r>
          <a:r>
            <a:rPr lang="en-ZA" sz="1400" kern="1200" dirty="0" err="1" smtClean="0"/>
            <a:t>Voortrekker</a:t>
          </a:r>
          <a:r>
            <a:rPr lang="en-ZA" sz="1400" kern="1200" dirty="0" smtClean="0"/>
            <a:t> Road Integration Zone social housing project; District 6 land reform project</a:t>
          </a:r>
          <a:endParaRPr lang="en-ZA" sz="1400" kern="1200" dirty="0"/>
        </a:p>
      </dsp:txBody>
      <dsp:txXfrm rot="-5400000">
        <a:off x="3029126" y="1165280"/>
        <a:ext cx="5346906" cy="706227"/>
      </dsp:txXfrm>
    </dsp:sp>
    <dsp:sp modelId="{AC24CE9E-EFF0-4F1B-9CB4-773FF40E3ADB}">
      <dsp:nvSpPr>
        <dsp:cNvPr id="0" name=""/>
        <dsp:cNvSpPr/>
      </dsp:nvSpPr>
      <dsp:spPr>
        <a:xfrm>
          <a:off x="0" y="1029245"/>
          <a:ext cx="3029125" cy="97829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2600" kern="1200" dirty="0" smtClean="0"/>
            <a:t>Human Settlements</a:t>
          </a:r>
        </a:p>
      </dsp:txBody>
      <dsp:txXfrm>
        <a:off x="47756" y="1077001"/>
        <a:ext cx="2933613" cy="882784"/>
      </dsp:txXfrm>
    </dsp:sp>
    <dsp:sp modelId="{F181891B-B06C-4821-824E-D652F9730FB1}">
      <dsp:nvSpPr>
        <dsp:cNvPr id="0" name=""/>
        <dsp:cNvSpPr/>
      </dsp:nvSpPr>
      <dsp:spPr>
        <a:xfrm rot="5400000">
          <a:off x="5330362" y="-146949"/>
          <a:ext cx="782637" cy="53851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Mayoral Urban Regeneration Programme (</a:t>
          </a:r>
          <a:r>
            <a:rPr lang="en-ZA" sz="1400" kern="1200" dirty="0" err="1" smtClean="0"/>
            <a:t>MURP</a:t>
          </a:r>
          <a:r>
            <a:rPr lang="en-ZA" sz="1400" kern="1200" dirty="0" smtClean="0"/>
            <a:t>); </a:t>
          </a:r>
          <a:r>
            <a:rPr lang="en-ZA" sz="1400" kern="1200" dirty="0" err="1" smtClean="0"/>
            <a:t>PRASA</a:t>
          </a:r>
          <a:r>
            <a:rPr lang="en-ZA" sz="1400" kern="1200" dirty="0" smtClean="0"/>
            <a:t> Station upgrade programme</a:t>
          </a:r>
          <a:endParaRPr lang="en-ZA" sz="1400" kern="1200" dirty="0"/>
        </a:p>
      </dsp:txBody>
      <dsp:txXfrm rot="-5400000">
        <a:off x="3029126" y="2192492"/>
        <a:ext cx="5346906" cy="706227"/>
      </dsp:txXfrm>
    </dsp:sp>
    <dsp:sp modelId="{EBE62E7B-26CE-4E78-B791-32164253CF2D}">
      <dsp:nvSpPr>
        <dsp:cNvPr id="0" name=""/>
        <dsp:cNvSpPr/>
      </dsp:nvSpPr>
      <dsp:spPr>
        <a:xfrm>
          <a:off x="0" y="2056457"/>
          <a:ext cx="3029125" cy="97829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Programmes / Processes</a:t>
          </a:r>
        </a:p>
      </dsp:txBody>
      <dsp:txXfrm>
        <a:off x="47756" y="2104213"/>
        <a:ext cx="2933613" cy="882784"/>
      </dsp:txXfrm>
    </dsp:sp>
    <dsp:sp modelId="{B1958921-AC58-40E6-BDE6-D424F4EE8971}">
      <dsp:nvSpPr>
        <dsp:cNvPr id="0" name=""/>
        <dsp:cNvSpPr/>
      </dsp:nvSpPr>
      <dsp:spPr>
        <a:xfrm rot="5400000">
          <a:off x="5330362" y="880261"/>
          <a:ext cx="782637" cy="53851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BRT (</a:t>
          </a:r>
          <a:r>
            <a:rPr lang="en-ZA" sz="1400" kern="1200" dirty="0" err="1" smtClean="0"/>
            <a:t>Wetton</a:t>
          </a:r>
          <a:r>
            <a:rPr lang="en-ZA" sz="1400" kern="1200" dirty="0" smtClean="0"/>
            <a:t>/Lansdowne Rd &amp; Symphony Way); </a:t>
          </a:r>
          <a:r>
            <a:rPr lang="en-ZA" sz="1400" kern="1200" dirty="0" err="1" smtClean="0"/>
            <a:t>Plattekloof</a:t>
          </a:r>
          <a:r>
            <a:rPr lang="en-ZA" sz="1400" kern="1200" dirty="0" smtClean="0"/>
            <a:t> Substation Upgrade; Blue Downs Rail Link</a:t>
          </a:r>
        </a:p>
      </dsp:txBody>
      <dsp:txXfrm rot="-5400000">
        <a:off x="3029126" y="3219703"/>
        <a:ext cx="5346906" cy="706227"/>
      </dsp:txXfrm>
    </dsp:sp>
    <dsp:sp modelId="{A89313FB-FCBC-4EF4-B147-EB9864F7A575}">
      <dsp:nvSpPr>
        <dsp:cNvPr id="0" name=""/>
        <dsp:cNvSpPr/>
      </dsp:nvSpPr>
      <dsp:spPr>
        <a:xfrm>
          <a:off x="0" y="3085156"/>
          <a:ext cx="3029125" cy="97829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Infrastructure</a:t>
          </a:r>
        </a:p>
      </dsp:txBody>
      <dsp:txXfrm>
        <a:off x="47756" y="3132912"/>
        <a:ext cx="2933613" cy="882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4CE9E-EFF0-4F1B-9CB4-773FF40E3ADB}">
      <dsp:nvSpPr>
        <dsp:cNvPr id="0" name=""/>
        <dsp:cNvSpPr/>
      </dsp:nvSpPr>
      <dsp:spPr>
        <a:xfrm>
          <a:off x="2436884" y="2524"/>
          <a:ext cx="2741494" cy="12140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2200" kern="1200" dirty="0" err="1" smtClean="0">
              <a:latin typeface="Century Gothic" panose="020B0502020202020204" pitchFamily="34" charset="0"/>
            </a:rPr>
            <a:t>Wingfield</a:t>
          </a:r>
          <a:r>
            <a:rPr lang="en-ZA" sz="2200" kern="1200" dirty="0" smtClean="0">
              <a:latin typeface="Century Gothic" panose="020B0502020202020204" pitchFamily="34" charset="0"/>
            </a:rPr>
            <a:t> Redevelopment</a:t>
          </a:r>
        </a:p>
      </dsp:txBody>
      <dsp:txXfrm>
        <a:off x="2496148" y="61788"/>
        <a:ext cx="2622966" cy="1095501"/>
      </dsp:txXfrm>
    </dsp:sp>
    <dsp:sp modelId="{9FD16ADA-2522-43C7-AF7F-D4C1C8B5D391}">
      <dsp:nvSpPr>
        <dsp:cNvPr id="0" name=""/>
        <dsp:cNvSpPr/>
      </dsp:nvSpPr>
      <dsp:spPr>
        <a:xfrm>
          <a:off x="2436884" y="1277254"/>
          <a:ext cx="2741494" cy="12140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err="1" smtClean="0">
              <a:latin typeface="Century Gothic" panose="020B0502020202020204" pitchFamily="34" charset="0"/>
            </a:rPr>
            <a:t>Stikland</a:t>
          </a:r>
          <a:r>
            <a:rPr lang="en-ZA" sz="2200" kern="1200" dirty="0" smtClean="0">
              <a:latin typeface="Century Gothic" panose="020B0502020202020204" pitchFamily="34" charset="0"/>
            </a:rPr>
            <a:t> Hospital Redevelopment</a:t>
          </a:r>
          <a:endParaRPr lang="en-ZA" sz="2200" kern="1200" dirty="0">
            <a:latin typeface="Century Gothic" panose="020B0502020202020204" pitchFamily="34" charset="0"/>
          </a:endParaRPr>
        </a:p>
      </dsp:txBody>
      <dsp:txXfrm>
        <a:off x="2496148" y="1336518"/>
        <a:ext cx="2622966" cy="1095501"/>
      </dsp:txXfrm>
    </dsp:sp>
    <dsp:sp modelId="{A89313FB-FCBC-4EF4-B147-EB9864F7A575}">
      <dsp:nvSpPr>
        <dsp:cNvPr id="0" name=""/>
        <dsp:cNvSpPr/>
      </dsp:nvSpPr>
      <dsp:spPr>
        <a:xfrm>
          <a:off x="2436884" y="2553830"/>
          <a:ext cx="2741494" cy="12140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err="1" smtClean="0">
              <a:latin typeface="Century Gothic" panose="020B0502020202020204" pitchFamily="34" charset="0"/>
            </a:rPr>
            <a:t>Belville</a:t>
          </a:r>
          <a:r>
            <a:rPr lang="en-ZA" sz="2200" kern="1200" dirty="0" smtClean="0">
              <a:latin typeface="Century Gothic" panose="020B0502020202020204" pitchFamily="34" charset="0"/>
            </a:rPr>
            <a:t> CBD</a:t>
          </a:r>
        </a:p>
      </dsp:txBody>
      <dsp:txXfrm>
        <a:off x="2496148" y="2613094"/>
        <a:ext cx="2622966" cy="1095501"/>
      </dsp:txXfrm>
    </dsp:sp>
    <dsp:sp modelId="{6397AC0F-49A3-42C8-9DFD-3733BE3AB478}">
      <dsp:nvSpPr>
        <dsp:cNvPr id="0" name=""/>
        <dsp:cNvSpPr/>
      </dsp:nvSpPr>
      <dsp:spPr>
        <a:xfrm>
          <a:off x="2436884" y="3826715"/>
          <a:ext cx="2741494" cy="12140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>
              <a:latin typeface="Century Gothic" panose="020B0502020202020204" pitchFamily="34" charset="0"/>
            </a:rPr>
            <a:t>Etc.</a:t>
          </a:r>
        </a:p>
      </dsp:txBody>
      <dsp:txXfrm>
        <a:off x="2496148" y="3885979"/>
        <a:ext cx="2622966" cy="1095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97A2C-A9F7-40F4-9026-F3525382013D}">
      <dsp:nvSpPr>
        <dsp:cNvPr id="0" name=""/>
        <dsp:cNvSpPr/>
      </dsp:nvSpPr>
      <dsp:spPr>
        <a:xfrm>
          <a:off x="2219" y="1758883"/>
          <a:ext cx="1974994" cy="789997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Urban Development</a:t>
          </a:r>
          <a:endParaRPr lang="en-ZA" sz="1500" kern="1200" dirty="0"/>
        </a:p>
      </dsp:txBody>
      <dsp:txXfrm>
        <a:off x="397218" y="1758883"/>
        <a:ext cx="1184997" cy="789997"/>
      </dsp:txXfrm>
    </dsp:sp>
    <dsp:sp modelId="{154A0F52-03A3-42A1-BA34-3D417B1E306D}">
      <dsp:nvSpPr>
        <dsp:cNvPr id="0" name=""/>
        <dsp:cNvSpPr/>
      </dsp:nvSpPr>
      <dsp:spPr>
        <a:xfrm>
          <a:off x="1779714" y="1758883"/>
          <a:ext cx="1974994" cy="789997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500" kern="1200" dirty="0" smtClean="0"/>
            <a:t>Human Settlements</a:t>
          </a:r>
        </a:p>
      </dsp:txBody>
      <dsp:txXfrm>
        <a:off x="2174713" y="1758883"/>
        <a:ext cx="1184997" cy="789997"/>
      </dsp:txXfrm>
    </dsp:sp>
    <dsp:sp modelId="{D1DA966E-B399-4E3B-9323-BC624B33A928}">
      <dsp:nvSpPr>
        <dsp:cNvPr id="0" name=""/>
        <dsp:cNvSpPr/>
      </dsp:nvSpPr>
      <dsp:spPr>
        <a:xfrm>
          <a:off x="3557209" y="1758883"/>
          <a:ext cx="1974994" cy="789997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Programmes / Processes</a:t>
          </a:r>
        </a:p>
      </dsp:txBody>
      <dsp:txXfrm>
        <a:off x="3952208" y="1758883"/>
        <a:ext cx="1184997" cy="789997"/>
      </dsp:txXfrm>
    </dsp:sp>
    <dsp:sp modelId="{C8F42451-6A60-46D8-8FC2-45D7A948E360}">
      <dsp:nvSpPr>
        <dsp:cNvPr id="0" name=""/>
        <dsp:cNvSpPr/>
      </dsp:nvSpPr>
      <dsp:spPr>
        <a:xfrm>
          <a:off x="5334704" y="1758883"/>
          <a:ext cx="1974994" cy="789997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Infrastructure</a:t>
          </a:r>
        </a:p>
      </dsp:txBody>
      <dsp:txXfrm>
        <a:off x="5729703" y="1758883"/>
        <a:ext cx="1184997" cy="789997"/>
      </dsp:txXfrm>
    </dsp:sp>
    <dsp:sp modelId="{E8A6D68B-49B8-425C-A0F2-7DD4B6520FF9}">
      <dsp:nvSpPr>
        <dsp:cNvPr id="0" name=""/>
        <dsp:cNvSpPr/>
      </dsp:nvSpPr>
      <dsp:spPr>
        <a:xfrm>
          <a:off x="7112199" y="1758883"/>
          <a:ext cx="1974994" cy="789997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Interventions</a:t>
          </a:r>
        </a:p>
      </dsp:txBody>
      <dsp:txXfrm>
        <a:off x="7507198" y="1758883"/>
        <a:ext cx="1184997" cy="789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136B7-2151-9849-8D65-E0859731AC3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B886-B516-EE4C-86E6-93A16B5D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A80DC0-C4D1-E849-95F1-E29CDD0699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3230" y="3869215"/>
            <a:ext cx="7772400" cy="521992"/>
          </a:xfrm>
          <a:noFill/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9030" y="4530328"/>
            <a:ext cx="7086600" cy="509277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Directorate / Department Name | Date</a:t>
            </a:r>
            <a:endParaRPr lang="en-US"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9" name="Picture 8" descr="P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2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929"/>
            <a:ext cx="4040188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5691"/>
            <a:ext cx="4040188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25929"/>
            <a:ext cx="4041775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65691"/>
            <a:ext cx="4041775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4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DC4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41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65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62" y="3427413"/>
            <a:ext cx="9144000" cy="3430612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4401" y="4162568"/>
            <a:ext cx="738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pic>
        <p:nvPicPr>
          <p:cNvPr id="1026" name="Picture 2" descr="C:\Users\cavenant\AppData\Local\Microsoft\Windows\Temporary Internet Files\Content.Outlook\NDPO0HNZ\POL_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" y="5884864"/>
            <a:ext cx="8727744" cy="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6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13C9CB-FEC5-49EA-9980-07F6E63C3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649"/>
            <a:ext cx="8229600" cy="460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3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8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23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0493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09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6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649"/>
            <a:ext cx="8229600" cy="459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" y="5987814"/>
            <a:ext cx="1917627" cy="7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  <p:sldLayoutId id="2147483656" r:id="rId4"/>
    <p:sldLayoutId id="2147483664" r:id="rId5"/>
    <p:sldLayoutId id="2147483665" r:id="rId6"/>
    <p:sldLayoutId id="2147483657" r:id="rId7"/>
    <p:sldLayoutId id="2147483658" r:id="rId8"/>
    <p:sldLayoutId id="2147483659" r:id="rId9"/>
    <p:sldLayoutId id="2147483652" r:id="rId10"/>
    <p:sldLayoutId id="2147483653" r:id="rId11"/>
    <p:sldLayoutId id="2147483660" r:id="rId12"/>
    <p:sldLayoutId id="2147483663" r:id="rId13"/>
    <p:sldLayoutId id="2147483667" r:id="rId14"/>
    <p:sldLayoutId id="2147483666" r:id="rId15"/>
    <p:sldLayoutId id="2147483662" r:id="rId16"/>
    <p:sldLayoutId id="2147483668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083"/>
            <a:ext cx="9144000" cy="3430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3" y="3869215"/>
            <a:ext cx="8471127" cy="521992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Catalytic Projects – The City of Cape Town’s Interpretation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CCT_Logo_Ex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7" name="Picture 6" descr="P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89030" y="4530328"/>
            <a:ext cx="7086600" cy="929946"/>
          </a:xfrm>
        </p:spPr>
        <p:txBody>
          <a:bodyPr>
            <a:normAutofit/>
          </a:bodyPr>
          <a:lstStyle/>
          <a:p>
            <a:r>
              <a:rPr lang="en-ZA" dirty="0" smtClean="0"/>
              <a:t>Antony Marks</a:t>
            </a:r>
          </a:p>
          <a:p>
            <a:r>
              <a:rPr lang="en-ZA" dirty="0" smtClean="0"/>
              <a:t>Spatial Planning and Urban Design Department</a:t>
            </a:r>
          </a:p>
          <a:p>
            <a:r>
              <a:rPr lang="en-ZA" dirty="0" smtClean="0"/>
              <a:t>6 February 2015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27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City of Cape Town’s Approach - Typology of Catalytic Projects</a:t>
            </a:r>
            <a:endParaRPr lang="en-ZA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9650" y="6467475"/>
            <a:ext cx="514350" cy="231775"/>
          </a:xfrm>
        </p:spPr>
        <p:txBody>
          <a:bodyPr/>
          <a:lstStyle/>
          <a:p>
            <a:fld id="{8406839F-D7A4-4E5D-B93D-768AD4D1DB36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49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063" y="204788"/>
            <a:ext cx="8810625" cy="693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Catalytic Projects (as requested for BEPP – guidelines Oct 2014)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00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825" y="6467475"/>
            <a:ext cx="51435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CDC946-2265-4EB6-B814-3FE7C46F645E}" type="slidenum">
              <a:rPr lang="en-ZA" altLang="en-US">
                <a:solidFill>
                  <a:srgbClr val="000000"/>
                </a:solidFill>
                <a:latin typeface="Century Gothic" pitchFamily="34" charset="0"/>
              </a:rPr>
              <a:pPr/>
              <a:t>11</a:t>
            </a:fld>
            <a:endParaRPr lang="en-ZA" alt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0795597"/>
              </p:ext>
            </p:extLst>
          </p:nvPr>
        </p:nvGraphicFramePr>
        <p:xfrm>
          <a:off x="395655" y="1397000"/>
          <a:ext cx="84142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8005" name="TextBox 7"/>
          <p:cNvSpPr txBox="1">
            <a:spLocks noChangeArrowheads="1"/>
          </p:cNvSpPr>
          <p:nvPr/>
        </p:nvSpPr>
        <p:spPr bwMode="auto">
          <a:xfrm>
            <a:off x="2330450" y="5775325"/>
            <a:ext cx="656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dirty="0" smtClean="0">
                <a:solidFill>
                  <a:srgbClr val="000000"/>
                </a:solidFill>
              </a:rPr>
              <a:t>City’s interpretation and framework for compiling catalytic project </a:t>
            </a:r>
          </a:p>
        </p:txBody>
      </p:sp>
    </p:spTree>
    <p:extLst>
      <p:ext uri="{BB962C8B-B14F-4D97-AF65-F5344CB8AC3E}">
        <p14:creationId xmlns:p14="http://schemas.microsoft.com/office/powerpoint/2010/main" val="2073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2967038" y="1016000"/>
            <a:ext cx="6042025" cy="2874963"/>
          </a:xfrm>
          <a:prstGeom prst="leftArrow">
            <a:avLst>
              <a:gd name="adj1" fmla="val 64943"/>
              <a:gd name="adj2" fmla="val 50000"/>
            </a:avLst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chemeClr val="tx1"/>
                </a:solidFill>
                <a:latin typeface="Century Gothic" panose="020B0502020202020204" pitchFamily="34" charset="0"/>
              </a:rPr>
              <a:t>NB: interventions </a:t>
            </a:r>
            <a:r>
              <a:rPr lang="en-US" sz="17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do not </a:t>
            </a:r>
            <a:r>
              <a:rPr lang="en-US" sz="1700" dirty="0">
                <a:solidFill>
                  <a:schemeClr val="tx1"/>
                </a:solidFill>
                <a:latin typeface="Century Gothic" panose="020B0502020202020204" pitchFamily="34" charset="0"/>
              </a:rPr>
              <a:t>have a project manager appointed / have not reached the stage where they constitute </a:t>
            </a:r>
            <a:r>
              <a:rPr lang="en-US" sz="17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projects</a:t>
            </a:r>
            <a:r>
              <a:rPr lang="en-US" sz="17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chemeClr val="tx1"/>
                </a:solidFill>
                <a:latin typeface="Century Gothic" panose="020B0502020202020204" pitchFamily="34" charset="0"/>
              </a:rPr>
              <a:t>However,  significant potential to restructure the City. Targets should relate to actions to unlock land / prove dev. concept / feasibility </a:t>
            </a:r>
            <a:endParaRPr lang="en-ZA" sz="17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027" name="Title 5"/>
          <p:cNvSpPr>
            <a:spLocks noGrp="1"/>
          </p:cNvSpPr>
          <p:nvPr>
            <p:ph type="title"/>
          </p:nvPr>
        </p:nvSpPr>
        <p:spPr>
          <a:xfrm>
            <a:off x="246063" y="204788"/>
            <a:ext cx="8810625" cy="693737"/>
          </a:xfrm>
        </p:spPr>
        <p:txBody>
          <a:bodyPr/>
          <a:lstStyle/>
          <a:p>
            <a:r>
              <a:rPr lang="en-ZA" altLang="en-US" dirty="0" smtClean="0"/>
              <a:t>Catalytic Interventions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8683737"/>
              </p:ext>
            </p:extLst>
          </p:nvPr>
        </p:nvGraphicFramePr>
        <p:xfrm>
          <a:off x="-2241176" y="1185027"/>
          <a:ext cx="7615263" cy="50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 Arrow 6"/>
          <p:cNvSpPr/>
          <p:nvPr/>
        </p:nvSpPr>
        <p:spPr>
          <a:xfrm>
            <a:off x="2967038" y="3557588"/>
            <a:ext cx="6042025" cy="2873375"/>
          </a:xfrm>
          <a:prstGeom prst="leftArrow">
            <a:avLst>
              <a:gd name="adj1" fmla="val 64943"/>
              <a:gd name="adj2" fmla="val 50000"/>
            </a:avLst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Need to be considered as part of a potential  project pipeline re: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Pre-feasibility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Concept Development / Conceptual Design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Feasibility Assessment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Site Packaging / Detailed Design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Land Release / Procurement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Development / Construction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1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Project Pipeline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93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45" y="274639"/>
            <a:ext cx="9144000" cy="694352"/>
          </a:xfrm>
        </p:spPr>
        <p:txBody>
          <a:bodyPr>
            <a:normAutofit/>
          </a:bodyPr>
          <a:lstStyle/>
          <a:p>
            <a:r>
              <a:rPr lang="en-ZA" dirty="0" smtClean="0"/>
              <a:t>Project Pipeline vs Monitoring, Milestones and Deliverables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1" y="947842"/>
            <a:ext cx="83947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Freeform 44"/>
          <p:cNvSpPr/>
          <p:nvPr/>
        </p:nvSpPr>
        <p:spPr>
          <a:xfrm>
            <a:off x="967694" y="1406052"/>
            <a:ext cx="1745672" cy="794327"/>
          </a:xfrm>
          <a:custGeom>
            <a:avLst/>
            <a:gdLst>
              <a:gd name="connsiteX0" fmla="*/ 0 w 1745672"/>
              <a:gd name="connsiteY0" fmla="*/ 794327 h 794327"/>
              <a:gd name="connsiteX1" fmla="*/ 323272 w 1745672"/>
              <a:gd name="connsiteY1" fmla="*/ 738909 h 794327"/>
              <a:gd name="connsiteX2" fmla="*/ 997527 w 1745672"/>
              <a:gd name="connsiteY2" fmla="*/ 581891 h 794327"/>
              <a:gd name="connsiteX3" fmla="*/ 1348509 w 1745672"/>
              <a:gd name="connsiteY3" fmla="*/ 452582 h 794327"/>
              <a:gd name="connsiteX4" fmla="*/ 1570182 w 1745672"/>
              <a:gd name="connsiteY4" fmla="*/ 295563 h 794327"/>
              <a:gd name="connsiteX5" fmla="*/ 1681018 w 1745672"/>
              <a:gd name="connsiteY5" fmla="*/ 138545 h 794327"/>
              <a:gd name="connsiteX6" fmla="*/ 1745672 w 1745672"/>
              <a:gd name="connsiteY6" fmla="*/ 0 h 79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5672" h="794327">
                <a:moveTo>
                  <a:pt x="0" y="794327"/>
                </a:moveTo>
                <a:cubicBezTo>
                  <a:pt x="78508" y="784321"/>
                  <a:pt x="157017" y="774315"/>
                  <a:pt x="323272" y="738909"/>
                </a:cubicBezTo>
                <a:cubicBezTo>
                  <a:pt x="489527" y="703503"/>
                  <a:pt x="826654" y="629612"/>
                  <a:pt x="997527" y="581891"/>
                </a:cubicBezTo>
                <a:cubicBezTo>
                  <a:pt x="1168400" y="534170"/>
                  <a:pt x="1253067" y="500303"/>
                  <a:pt x="1348509" y="452582"/>
                </a:cubicBezTo>
                <a:cubicBezTo>
                  <a:pt x="1443951" y="404861"/>
                  <a:pt x="1514764" y="347902"/>
                  <a:pt x="1570182" y="295563"/>
                </a:cubicBezTo>
                <a:cubicBezTo>
                  <a:pt x="1625600" y="243224"/>
                  <a:pt x="1651770" y="187805"/>
                  <a:pt x="1681018" y="138545"/>
                </a:cubicBezTo>
                <a:cubicBezTo>
                  <a:pt x="1710266" y="89284"/>
                  <a:pt x="1727969" y="44642"/>
                  <a:pt x="1745672" y="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Freeform 45"/>
          <p:cNvSpPr/>
          <p:nvPr/>
        </p:nvSpPr>
        <p:spPr>
          <a:xfrm>
            <a:off x="986166" y="1267506"/>
            <a:ext cx="2752437" cy="1025237"/>
          </a:xfrm>
          <a:custGeom>
            <a:avLst/>
            <a:gdLst>
              <a:gd name="connsiteX0" fmla="*/ 0 w 2752437"/>
              <a:gd name="connsiteY0" fmla="*/ 1025237 h 1025237"/>
              <a:gd name="connsiteX1" fmla="*/ 461819 w 2752437"/>
              <a:gd name="connsiteY1" fmla="*/ 979055 h 1025237"/>
              <a:gd name="connsiteX2" fmla="*/ 1246910 w 2752437"/>
              <a:gd name="connsiteY2" fmla="*/ 886691 h 1025237"/>
              <a:gd name="connsiteX3" fmla="*/ 1662546 w 2752437"/>
              <a:gd name="connsiteY3" fmla="*/ 794328 h 1025237"/>
              <a:gd name="connsiteX4" fmla="*/ 1985819 w 2752437"/>
              <a:gd name="connsiteY4" fmla="*/ 646546 h 1025237"/>
              <a:gd name="connsiteX5" fmla="*/ 2299855 w 2752437"/>
              <a:gd name="connsiteY5" fmla="*/ 471055 h 1025237"/>
              <a:gd name="connsiteX6" fmla="*/ 2613891 w 2752437"/>
              <a:gd name="connsiteY6" fmla="*/ 212437 h 1025237"/>
              <a:gd name="connsiteX7" fmla="*/ 2752437 w 2752437"/>
              <a:gd name="connsiteY7" fmla="*/ 0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2437" h="1025237">
                <a:moveTo>
                  <a:pt x="0" y="1025237"/>
                </a:moveTo>
                <a:lnTo>
                  <a:pt x="461819" y="979055"/>
                </a:lnTo>
                <a:cubicBezTo>
                  <a:pt x="669637" y="955964"/>
                  <a:pt x="1046789" y="917479"/>
                  <a:pt x="1246910" y="886691"/>
                </a:cubicBezTo>
                <a:cubicBezTo>
                  <a:pt x="1447031" y="855903"/>
                  <a:pt x="1539395" y="834352"/>
                  <a:pt x="1662546" y="794328"/>
                </a:cubicBezTo>
                <a:cubicBezTo>
                  <a:pt x="1785697" y="754304"/>
                  <a:pt x="1879601" y="700425"/>
                  <a:pt x="1985819" y="646546"/>
                </a:cubicBezTo>
                <a:cubicBezTo>
                  <a:pt x="2092037" y="592667"/>
                  <a:pt x="2195176" y="543406"/>
                  <a:pt x="2299855" y="471055"/>
                </a:cubicBezTo>
                <a:cubicBezTo>
                  <a:pt x="2404534" y="398704"/>
                  <a:pt x="2538461" y="290946"/>
                  <a:pt x="2613891" y="212437"/>
                </a:cubicBezTo>
                <a:cubicBezTo>
                  <a:pt x="2689321" y="133928"/>
                  <a:pt x="2720879" y="66964"/>
                  <a:pt x="2752437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Freeform 46"/>
          <p:cNvSpPr/>
          <p:nvPr/>
        </p:nvSpPr>
        <p:spPr>
          <a:xfrm>
            <a:off x="995403" y="1332161"/>
            <a:ext cx="3260436" cy="1487054"/>
          </a:xfrm>
          <a:custGeom>
            <a:avLst/>
            <a:gdLst>
              <a:gd name="connsiteX0" fmla="*/ 0 w 3260436"/>
              <a:gd name="connsiteY0" fmla="*/ 1487054 h 1487054"/>
              <a:gd name="connsiteX1" fmla="*/ 895927 w 3260436"/>
              <a:gd name="connsiteY1" fmla="*/ 1376218 h 1487054"/>
              <a:gd name="connsiteX2" fmla="*/ 1736436 w 3260436"/>
              <a:gd name="connsiteY2" fmla="*/ 951345 h 1487054"/>
              <a:gd name="connsiteX3" fmla="*/ 2429163 w 3260436"/>
              <a:gd name="connsiteY3" fmla="*/ 609600 h 1487054"/>
              <a:gd name="connsiteX4" fmla="*/ 3084945 w 3260436"/>
              <a:gd name="connsiteY4" fmla="*/ 184727 h 1487054"/>
              <a:gd name="connsiteX5" fmla="*/ 3260436 w 3260436"/>
              <a:gd name="connsiteY5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0436" h="1487054">
                <a:moveTo>
                  <a:pt x="0" y="1487054"/>
                </a:moveTo>
                <a:cubicBezTo>
                  <a:pt x="303260" y="1476278"/>
                  <a:pt x="606521" y="1465503"/>
                  <a:pt x="895927" y="1376218"/>
                </a:cubicBezTo>
                <a:cubicBezTo>
                  <a:pt x="1185333" y="1286933"/>
                  <a:pt x="1736436" y="951345"/>
                  <a:pt x="1736436" y="951345"/>
                </a:cubicBezTo>
                <a:cubicBezTo>
                  <a:pt x="1991975" y="823575"/>
                  <a:pt x="2204412" y="737370"/>
                  <a:pt x="2429163" y="609600"/>
                </a:cubicBezTo>
                <a:cubicBezTo>
                  <a:pt x="2653915" y="481830"/>
                  <a:pt x="2946400" y="286327"/>
                  <a:pt x="3084945" y="184727"/>
                </a:cubicBezTo>
                <a:cubicBezTo>
                  <a:pt x="3223490" y="83127"/>
                  <a:pt x="3241963" y="41563"/>
                  <a:pt x="3260436" y="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Freeform 47"/>
          <p:cNvSpPr/>
          <p:nvPr/>
        </p:nvSpPr>
        <p:spPr>
          <a:xfrm>
            <a:off x="976930" y="1396815"/>
            <a:ext cx="6816436" cy="1884219"/>
          </a:xfrm>
          <a:custGeom>
            <a:avLst/>
            <a:gdLst>
              <a:gd name="connsiteX0" fmla="*/ 0 w 6816436"/>
              <a:gd name="connsiteY0" fmla="*/ 1884219 h 1884219"/>
              <a:gd name="connsiteX1" fmla="*/ 1773382 w 6816436"/>
              <a:gd name="connsiteY1" fmla="*/ 1736437 h 1884219"/>
              <a:gd name="connsiteX2" fmla="*/ 2817091 w 6816436"/>
              <a:gd name="connsiteY2" fmla="*/ 1570182 h 1884219"/>
              <a:gd name="connsiteX3" fmla="*/ 3592946 w 6816436"/>
              <a:gd name="connsiteY3" fmla="*/ 1293091 h 1884219"/>
              <a:gd name="connsiteX4" fmla="*/ 4276436 w 6816436"/>
              <a:gd name="connsiteY4" fmla="*/ 1173019 h 1884219"/>
              <a:gd name="connsiteX5" fmla="*/ 5107709 w 6816436"/>
              <a:gd name="connsiteY5" fmla="*/ 1108364 h 1884219"/>
              <a:gd name="connsiteX6" fmla="*/ 5680364 w 6816436"/>
              <a:gd name="connsiteY6" fmla="*/ 840509 h 1884219"/>
              <a:gd name="connsiteX7" fmla="*/ 6114473 w 6816436"/>
              <a:gd name="connsiteY7" fmla="*/ 544946 h 1884219"/>
              <a:gd name="connsiteX8" fmla="*/ 6456218 w 6816436"/>
              <a:gd name="connsiteY8" fmla="*/ 267855 h 1884219"/>
              <a:gd name="connsiteX9" fmla="*/ 6816436 w 6816436"/>
              <a:gd name="connsiteY9" fmla="*/ 0 h 18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16436" h="1884219">
                <a:moveTo>
                  <a:pt x="0" y="1884219"/>
                </a:moveTo>
                <a:cubicBezTo>
                  <a:pt x="651933" y="1836497"/>
                  <a:pt x="1303867" y="1788776"/>
                  <a:pt x="1773382" y="1736437"/>
                </a:cubicBezTo>
                <a:cubicBezTo>
                  <a:pt x="2242897" y="1684098"/>
                  <a:pt x="2513830" y="1644073"/>
                  <a:pt x="2817091" y="1570182"/>
                </a:cubicBezTo>
                <a:cubicBezTo>
                  <a:pt x="3120352" y="1496291"/>
                  <a:pt x="3349722" y="1359285"/>
                  <a:pt x="3592946" y="1293091"/>
                </a:cubicBezTo>
                <a:cubicBezTo>
                  <a:pt x="3836170" y="1226897"/>
                  <a:pt x="4023976" y="1203807"/>
                  <a:pt x="4276436" y="1173019"/>
                </a:cubicBezTo>
                <a:cubicBezTo>
                  <a:pt x="4528896" y="1142231"/>
                  <a:pt x="4873721" y="1163782"/>
                  <a:pt x="5107709" y="1108364"/>
                </a:cubicBezTo>
                <a:cubicBezTo>
                  <a:pt x="5341697" y="1052946"/>
                  <a:pt x="5512570" y="934412"/>
                  <a:pt x="5680364" y="840509"/>
                </a:cubicBezTo>
                <a:cubicBezTo>
                  <a:pt x="5848158" y="746606"/>
                  <a:pt x="5985164" y="640388"/>
                  <a:pt x="6114473" y="544946"/>
                </a:cubicBezTo>
                <a:cubicBezTo>
                  <a:pt x="6243782" y="449504"/>
                  <a:pt x="6339224" y="358679"/>
                  <a:pt x="6456218" y="267855"/>
                </a:cubicBezTo>
                <a:cubicBezTo>
                  <a:pt x="6573212" y="177031"/>
                  <a:pt x="6694824" y="88515"/>
                  <a:pt x="6816436" y="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Freeform 48"/>
          <p:cNvSpPr/>
          <p:nvPr/>
        </p:nvSpPr>
        <p:spPr>
          <a:xfrm>
            <a:off x="986166" y="1285978"/>
            <a:ext cx="5033819" cy="2669309"/>
          </a:xfrm>
          <a:custGeom>
            <a:avLst/>
            <a:gdLst>
              <a:gd name="connsiteX0" fmla="*/ 0 w 5892800"/>
              <a:gd name="connsiteY0" fmla="*/ 2697018 h 2697018"/>
              <a:gd name="connsiteX1" fmla="*/ 1459346 w 5892800"/>
              <a:gd name="connsiteY1" fmla="*/ 2623127 h 2697018"/>
              <a:gd name="connsiteX2" fmla="*/ 2355273 w 5892800"/>
              <a:gd name="connsiteY2" fmla="*/ 2530764 h 2697018"/>
              <a:gd name="connsiteX3" fmla="*/ 3232728 w 5892800"/>
              <a:gd name="connsiteY3" fmla="*/ 2410691 h 2697018"/>
              <a:gd name="connsiteX4" fmla="*/ 3860800 w 5892800"/>
              <a:gd name="connsiteY4" fmla="*/ 2235200 h 2697018"/>
              <a:gd name="connsiteX5" fmla="*/ 4368800 w 5892800"/>
              <a:gd name="connsiteY5" fmla="*/ 2013527 h 2697018"/>
              <a:gd name="connsiteX6" fmla="*/ 4812146 w 5892800"/>
              <a:gd name="connsiteY6" fmla="*/ 1782618 h 2697018"/>
              <a:gd name="connsiteX7" fmla="*/ 5089237 w 5892800"/>
              <a:gd name="connsiteY7" fmla="*/ 1459345 h 2697018"/>
              <a:gd name="connsiteX8" fmla="*/ 5523346 w 5892800"/>
              <a:gd name="connsiteY8" fmla="*/ 923636 h 2697018"/>
              <a:gd name="connsiteX9" fmla="*/ 5818910 w 5892800"/>
              <a:gd name="connsiteY9" fmla="*/ 249382 h 2697018"/>
              <a:gd name="connsiteX10" fmla="*/ 5892800 w 5892800"/>
              <a:gd name="connsiteY10" fmla="*/ 0 h 269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92800" h="2697018">
                <a:moveTo>
                  <a:pt x="0" y="2697018"/>
                </a:moveTo>
                <a:lnTo>
                  <a:pt x="1459346" y="2623127"/>
                </a:lnTo>
                <a:cubicBezTo>
                  <a:pt x="1851892" y="2595418"/>
                  <a:pt x="2059709" y="2566170"/>
                  <a:pt x="2355273" y="2530764"/>
                </a:cubicBezTo>
                <a:cubicBezTo>
                  <a:pt x="2650837" y="2495358"/>
                  <a:pt x="2981807" y="2459952"/>
                  <a:pt x="3232728" y="2410691"/>
                </a:cubicBezTo>
                <a:cubicBezTo>
                  <a:pt x="3483649" y="2361430"/>
                  <a:pt x="3671455" y="2301394"/>
                  <a:pt x="3860800" y="2235200"/>
                </a:cubicBezTo>
                <a:cubicBezTo>
                  <a:pt x="4050145" y="2169006"/>
                  <a:pt x="4210242" y="2088957"/>
                  <a:pt x="4368800" y="2013527"/>
                </a:cubicBezTo>
                <a:cubicBezTo>
                  <a:pt x="4527358" y="1938097"/>
                  <a:pt x="4692073" y="1874982"/>
                  <a:pt x="4812146" y="1782618"/>
                </a:cubicBezTo>
                <a:cubicBezTo>
                  <a:pt x="4932219" y="1690254"/>
                  <a:pt x="4970704" y="1602509"/>
                  <a:pt x="5089237" y="1459345"/>
                </a:cubicBezTo>
                <a:cubicBezTo>
                  <a:pt x="5207770" y="1316181"/>
                  <a:pt x="5401734" y="1125296"/>
                  <a:pt x="5523346" y="923636"/>
                </a:cubicBezTo>
                <a:cubicBezTo>
                  <a:pt x="5644958" y="721976"/>
                  <a:pt x="5757334" y="403321"/>
                  <a:pt x="5818910" y="249382"/>
                </a:cubicBezTo>
                <a:cubicBezTo>
                  <a:pt x="5880486" y="95443"/>
                  <a:pt x="5886643" y="47721"/>
                  <a:pt x="5892800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0" name="Freeform 49"/>
          <p:cNvSpPr/>
          <p:nvPr/>
        </p:nvSpPr>
        <p:spPr>
          <a:xfrm>
            <a:off x="995403" y="2736088"/>
            <a:ext cx="7167418" cy="1653309"/>
          </a:xfrm>
          <a:custGeom>
            <a:avLst/>
            <a:gdLst>
              <a:gd name="connsiteX0" fmla="*/ 0 w 7167418"/>
              <a:gd name="connsiteY0" fmla="*/ 1653309 h 1653309"/>
              <a:gd name="connsiteX1" fmla="*/ 3177309 w 7167418"/>
              <a:gd name="connsiteY1" fmla="*/ 1440873 h 1653309"/>
              <a:gd name="connsiteX2" fmla="*/ 5024582 w 7167418"/>
              <a:gd name="connsiteY2" fmla="*/ 1126836 h 1653309"/>
              <a:gd name="connsiteX3" fmla="*/ 6206836 w 7167418"/>
              <a:gd name="connsiteY3" fmla="*/ 397164 h 1653309"/>
              <a:gd name="connsiteX4" fmla="*/ 7167418 w 7167418"/>
              <a:gd name="connsiteY4" fmla="*/ 0 h 165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7418" h="1653309">
                <a:moveTo>
                  <a:pt x="0" y="1653309"/>
                </a:moveTo>
                <a:cubicBezTo>
                  <a:pt x="1169939" y="1590963"/>
                  <a:pt x="2339879" y="1528618"/>
                  <a:pt x="3177309" y="1440873"/>
                </a:cubicBezTo>
                <a:cubicBezTo>
                  <a:pt x="4014739" y="1353127"/>
                  <a:pt x="4519661" y="1300787"/>
                  <a:pt x="5024582" y="1126836"/>
                </a:cubicBezTo>
                <a:cubicBezTo>
                  <a:pt x="5529503" y="952884"/>
                  <a:pt x="5849697" y="584970"/>
                  <a:pt x="6206836" y="397164"/>
                </a:cubicBezTo>
                <a:cubicBezTo>
                  <a:pt x="6563975" y="209358"/>
                  <a:pt x="6865696" y="104679"/>
                  <a:pt x="7167418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1" name="Freeform 50"/>
          <p:cNvSpPr/>
          <p:nvPr/>
        </p:nvSpPr>
        <p:spPr>
          <a:xfrm>
            <a:off x="986166" y="1285979"/>
            <a:ext cx="5301673" cy="3546764"/>
          </a:xfrm>
          <a:custGeom>
            <a:avLst/>
            <a:gdLst>
              <a:gd name="connsiteX0" fmla="*/ 0 w 5301673"/>
              <a:gd name="connsiteY0" fmla="*/ 3546764 h 3546764"/>
              <a:gd name="connsiteX1" fmla="*/ 2299855 w 5301673"/>
              <a:gd name="connsiteY1" fmla="*/ 3472873 h 3546764"/>
              <a:gd name="connsiteX2" fmla="*/ 3648364 w 5301673"/>
              <a:gd name="connsiteY2" fmla="*/ 3241964 h 3546764"/>
              <a:gd name="connsiteX3" fmla="*/ 4350328 w 5301673"/>
              <a:gd name="connsiteY3" fmla="*/ 2715491 h 3546764"/>
              <a:gd name="connsiteX4" fmla="*/ 5052291 w 5301673"/>
              <a:gd name="connsiteY4" fmla="*/ 1062182 h 3546764"/>
              <a:gd name="connsiteX5" fmla="*/ 5301673 w 5301673"/>
              <a:gd name="connsiteY5" fmla="*/ 0 h 35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1673" h="3546764">
                <a:moveTo>
                  <a:pt x="0" y="3546764"/>
                </a:moveTo>
                <a:cubicBezTo>
                  <a:pt x="845897" y="3535218"/>
                  <a:pt x="1691794" y="3523673"/>
                  <a:pt x="2299855" y="3472873"/>
                </a:cubicBezTo>
                <a:cubicBezTo>
                  <a:pt x="2907916" y="3422073"/>
                  <a:pt x="3306619" y="3368194"/>
                  <a:pt x="3648364" y="3241964"/>
                </a:cubicBezTo>
                <a:cubicBezTo>
                  <a:pt x="3990110" y="3115734"/>
                  <a:pt x="4116340" y="3078788"/>
                  <a:pt x="4350328" y="2715491"/>
                </a:cubicBezTo>
                <a:cubicBezTo>
                  <a:pt x="4584316" y="2352194"/>
                  <a:pt x="4893734" y="1514764"/>
                  <a:pt x="5052291" y="1062182"/>
                </a:cubicBezTo>
                <a:cubicBezTo>
                  <a:pt x="5210848" y="609600"/>
                  <a:pt x="5256260" y="304800"/>
                  <a:pt x="530167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Freeform 51"/>
          <p:cNvSpPr/>
          <p:nvPr/>
        </p:nvSpPr>
        <p:spPr>
          <a:xfrm>
            <a:off x="967694" y="3507571"/>
            <a:ext cx="7205182" cy="1611499"/>
          </a:xfrm>
          <a:custGeom>
            <a:avLst/>
            <a:gdLst>
              <a:gd name="connsiteX0" fmla="*/ 0 w 7205182"/>
              <a:gd name="connsiteY0" fmla="*/ 1611499 h 1611499"/>
              <a:gd name="connsiteX1" fmla="*/ 3417454 w 7205182"/>
              <a:gd name="connsiteY1" fmla="*/ 1519135 h 1611499"/>
              <a:gd name="connsiteX2" fmla="*/ 6086763 w 7205182"/>
              <a:gd name="connsiteY2" fmla="*/ 715572 h 1611499"/>
              <a:gd name="connsiteX3" fmla="*/ 7056582 w 7205182"/>
              <a:gd name="connsiteY3" fmla="*/ 105972 h 1611499"/>
              <a:gd name="connsiteX4" fmla="*/ 7185891 w 7205182"/>
              <a:gd name="connsiteY4" fmla="*/ 4372 h 16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5182" h="1611499">
                <a:moveTo>
                  <a:pt x="0" y="1611499"/>
                </a:moveTo>
                <a:lnTo>
                  <a:pt x="3417454" y="1519135"/>
                </a:lnTo>
                <a:cubicBezTo>
                  <a:pt x="4431915" y="1369814"/>
                  <a:pt x="5480242" y="951099"/>
                  <a:pt x="6086763" y="715572"/>
                </a:cubicBezTo>
                <a:cubicBezTo>
                  <a:pt x="6693284" y="480045"/>
                  <a:pt x="6873394" y="224505"/>
                  <a:pt x="7056582" y="105972"/>
                </a:cubicBezTo>
                <a:cubicBezTo>
                  <a:pt x="7239770" y="-12561"/>
                  <a:pt x="7212830" y="-4095"/>
                  <a:pt x="7185891" y="43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3" name="Freeform 52"/>
          <p:cNvSpPr/>
          <p:nvPr/>
        </p:nvSpPr>
        <p:spPr>
          <a:xfrm>
            <a:off x="967694" y="1276743"/>
            <a:ext cx="1043709" cy="452581"/>
          </a:xfrm>
          <a:custGeom>
            <a:avLst/>
            <a:gdLst>
              <a:gd name="connsiteX0" fmla="*/ 0 w 1043709"/>
              <a:gd name="connsiteY0" fmla="*/ 452581 h 452581"/>
              <a:gd name="connsiteX1" fmla="*/ 535709 w 1043709"/>
              <a:gd name="connsiteY1" fmla="*/ 323272 h 452581"/>
              <a:gd name="connsiteX2" fmla="*/ 1043709 w 1043709"/>
              <a:gd name="connsiteY2" fmla="*/ 0 h 45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709" h="452581">
                <a:moveTo>
                  <a:pt x="0" y="452581"/>
                </a:moveTo>
                <a:cubicBezTo>
                  <a:pt x="180879" y="425641"/>
                  <a:pt x="361758" y="398702"/>
                  <a:pt x="535709" y="323272"/>
                </a:cubicBezTo>
                <a:cubicBezTo>
                  <a:pt x="709661" y="247842"/>
                  <a:pt x="876685" y="123921"/>
                  <a:pt x="1043709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Freeform 53"/>
          <p:cNvSpPr/>
          <p:nvPr/>
        </p:nvSpPr>
        <p:spPr>
          <a:xfrm>
            <a:off x="3535403" y="4001470"/>
            <a:ext cx="4627418" cy="1330036"/>
          </a:xfrm>
          <a:custGeom>
            <a:avLst/>
            <a:gdLst>
              <a:gd name="connsiteX0" fmla="*/ 0 w 4627418"/>
              <a:gd name="connsiteY0" fmla="*/ 1330036 h 1330036"/>
              <a:gd name="connsiteX1" fmla="*/ 1745673 w 4627418"/>
              <a:gd name="connsiteY1" fmla="*/ 1191491 h 1330036"/>
              <a:gd name="connsiteX2" fmla="*/ 3306618 w 4627418"/>
              <a:gd name="connsiteY2" fmla="*/ 914400 h 1330036"/>
              <a:gd name="connsiteX3" fmla="*/ 4405745 w 4627418"/>
              <a:gd name="connsiteY3" fmla="*/ 230909 h 1330036"/>
              <a:gd name="connsiteX4" fmla="*/ 4627418 w 4627418"/>
              <a:gd name="connsiteY4" fmla="*/ 0 h 133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418" h="1330036">
                <a:moveTo>
                  <a:pt x="0" y="1330036"/>
                </a:moveTo>
                <a:cubicBezTo>
                  <a:pt x="597285" y="1295400"/>
                  <a:pt x="1194570" y="1260764"/>
                  <a:pt x="1745673" y="1191491"/>
                </a:cubicBezTo>
                <a:cubicBezTo>
                  <a:pt x="2296776" y="1122218"/>
                  <a:pt x="2863273" y="1074497"/>
                  <a:pt x="3306618" y="914400"/>
                </a:cubicBezTo>
                <a:cubicBezTo>
                  <a:pt x="3749963" y="754303"/>
                  <a:pt x="4185612" y="383309"/>
                  <a:pt x="4405745" y="230909"/>
                </a:cubicBezTo>
                <a:cubicBezTo>
                  <a:pt x="4625878" y="78509"/>
                  <a:pt x="4626648" y="39254"/>
                  <a:pt x="4627418" y="0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5" name="Freeform 54"/>
          <p:cNvSpPr/>
          <p:nvPr/>
        </p:nvSpPr>
        <p:spPr>
          <a:xfrm>
            <a:off x="5530457" y="2893106"/>
            <a:ext cx="2623128" cy="2669309"/>
          </a:xfrm>
          <a:custGeom>
            <a:avLst/>
            <a:gdLst>
              <a:gd name="connsiteX0" fmla="*/ 0 w 2623128"/>
              <a:gd name="connsiteY0" fmla="*/ 2669309 h 2669309"/>
              <a:gd name="connsiteX1" fmla="*/ 960582 w 2623128"/>
              <a:gd name="connsiteY1" fmla="*/ 2216728 h 2669309"/>
              <a:gd name="connsiteX2" fmla="*/ 1856509 w 2623128"/>
              <a:gd name="connsiteY2" fmla="*/ 1376218 h 2669309"/>
              <a:gd name="connsiteX3" fmla="*/ 2623128 w 2623128"/>
              <a:gd name="connsiteY3" fmla="*/ 0 h 266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128" h="2669309">
                <a:moveTo>
                  <a:pt x="0" y="2669309"/>
                </a:moveTo>
                <a:cubicBezTo>
                  <a:pt x="325582" y="2550776"/>
                  <a:pt x="651164" y="2432243"/>
                  <a:pt x="960582" y="2216728"/>
                </a:cubicBezTo>
                <a:cubicBezTo>
                  <a:pt x="1270000" y="2001213"/>
                  <a:pt x="1579418" y="1745673"/>
                  <a:pt x="1856509" y="1376218"/>
                </a:cubicBezTo>
                <a:cubicBezTo>
                  <a:pt x="2133600" y="1006763"/>
                  <a:pt x="2378364" y="503381"/>
                  <a:pt x="2623128" y="0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69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Project Pipeline vs Monitoring, Milestones and Deliverables</a:t>
            </a:r>
            <a:br>
              <a:rPr lang="en-ZA" dirty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91387"/>
            <a:ext cx="83947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1237673" y="1449597"/>
            <a:ext cx="1745672" cy="794327"/>
          </a:xfrm>
          <a:custGeom>
            <a:avLst/>
            <a:gdLst>
              <a:gd name="connsiteX0" fmla="*/ 0 w 1745672"/>
              <a:gd name="connsiteY0" fmla="*/ 794327 h 794327"/>
              <a:gd name="connsiteX1" fmla="*/ 323272 w 1745672"/>
              <a:gd name="connsiteY1" fmla="*/ 738909 h 794327"/>
              <a:gd name="connsiteX2" fmla="*/ 997527 w 1745672"/>
              <a:gd name="connsiteY2" fmla="*/ 581891 h 794327"/>
              <a:gd name="connsiteX3" fmla="*/ 1348509 w 1745672"/>
              <a:gd name="connsiteY3" fmla="*/ 452582 h 794327"/>
              <a:gd name="connsiteX4" fmla="*/ 1570182 w 1745672"/>
              <a:gd name="connsiteY4" fmla="*/ 295563 h 794327"/>
              <a:gd name="connsiteX5" fmla="*/ 1681018 w 1745672"/>
              <a:gd name="connsiteY5" fmla="*/ 138545 h 794327"/>
              <a:gd name="connsiteX6" fmla="*/ 1745672 w 1745672"/>
              <a:gd name="connsiteY6" fmla="*/ 0 h 79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5672" h="794327">
                <a:moveTo>
                  <a:pt x="0" y="794327"/>
                </a:moveTo>
                <a:cubicBezTo>
                  <a:pt x="78508" y="784321"/>
                  <a:pt x="157017" y="774315"/>
                  <a:pt x="323272" y="738909"/>
                </a:cubicBezTo>
                <a:cubicBezTo>
                  <a:pt x="489527" y="703503"/>
                  <a:pt x="826654" y="629612"/>
                  <a:pt x="997527" y="581891"/>
                </a:cubicBezTo>
                <a:cubicBezTo>
                  <a:pt x="1168400" y="534170"/>
                  <a:pt x="1253067" y="500303"/>
                  <a:pt x="1348509" y="452582"/>
                </a:cubicBezTo>
                <a:cubicBezTo>
                  <a:pt x="1443951" y="404861"/>
                  <a:pt x="1514764" y="347902"/>
                  <a:pt x="1570182" y="295563"/>
                </a:cubicBezTo>
                <a:cubicBezTo>
                  <a:pt x="1625600" y="243224"/>
                  <a:pt x="1651770" y="187805"/>
                  <a:pt x="1681018" y="138545"/>
                </a:cubicBezTo>
                <a:cubicBezTo>
                  <a:pt x="1710266" y="89284"/>
                  <a:pt x="1727969" y="44642"/>
                  <a:pt x="1745672" y="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Freeform 8"/>
          <p:cNvSpPr/>
          <p:nvPr/>
        </p:nvSpPr>
        <p:spPr>
          <a:xfrm>
            <a:off x="1256145" y="1311051"/>
            <a:ext cx="2752437" cy="1025237"/>
          </a:xfrm>
          <a:custGeom>
            <a:avLst/>
            <a:gdLst>
              <a:gd name="connsiteX0" fmla="*/ 0 w 2752437"/>
              <a:gd name="connsiteY0" fmla="*/ 1025237 h 1025237"/>
              <a:gd name="connsiteX1" fmla="*/ 461819 w 2752437"/>
              <a:gd name="connsiteY1" fmla="*/ 979055 h 1025237"/>
              <a:gd name="connsiteX2" fmla="*/ 1246910 w 2752437"/>
              <a:gd name="connsiteY2" fmla="*/ 886691 h 1025237"/>
              <a:gd name="connsiteX3" fmla="*/ 1662546 w 2752437"/>
              <a:gd name="connsiteY3" fmla="*/ 794328 h 1025237"/>
              <a:gd name="connsiteX4" fmla="*/ 1985819 w 2752437"/>
              <a:gd name="connsiteY4" fmla="*/ 646546 h 1025237"/>
              <a:gd name="connsiteX5" fmla="*/ 2299855 w 2752437"/>
              <a:gd name="connsiteY5" fmla="*/ 471055 h 1025237"/>
              <a:gd name="connsiteX6" fmla="*/ 2613891 w 2752437"/>
              <a:gd name="connsiteY6" fmla="*/ 212437 h 1025237"/>
              <a:gd name="connsiteX7" fmla="*/ 2752437 w 2752437"/>
              <a:gd name="connsiteY7" fmla="*/ 0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2437" h="1025237">
                <a:moveTo>
                  <a:pt x="0" y="1025237"/>
                </a:moveTo>
                <a:lnTo>
                  <a:pt x="461819" y="979055"/>
                </a:lnTo>
                <a:cubicBezTo>
                  <a:pt x="669637" y="955964"/>
                  <a:pt x="1046789" y="917479"/>
                  <a:pt x="1246910" y="886691"/>
                </a:cubicBezTo>
                <a:cubicBezTo>
                  <a:pt x="1447031" y="855903"/>
                  <a:pt x="1539395" y="834352"/>
                  <a:pt x="1662546" y="794328"/>
                </a:cubicBezTo>
                <a:cubicBezTo>
                  <a:pt x="1785697" y="754304"/>
                  <a:pt x="1879601" y="700425"/>
                  <a:pt x="1985819" y="646546"/>
                </a:cubicBezTo>
                <a:cubicBezTo>
                  <a:pt x="2092037" y="592667"/>
                  <a:pt x="2195176" y="543406"/>
                  <a:pt x="2299855" y="471055"/>
                </a:cubicBezTo>
                <a:cubicBezTo>
                  <a:pt x="2404534" y="398704"/>
                  <a:pt x="2538461" y="290946"/>
                  <a:pt x="2613891" y="212437"/>
                </a:cubicBezTo>
                <a:cubicBezTo>
                  <a:pt x="2689321" y="133928"/>
                  <a:pt x="2720879" y="66964"/>
                  <a:pt x="2752437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Freeform 9"/>
          <p:cNvSpPr/>
          <p:nvPr/>
        </p:nvSpPr>
        <p:spPr>
          <a:xfrm>
            <a:off x="1256145" y="1375706"/>
            <a:ext cx="3269673" cy="1487054"/>
          </a:xfrm>
          <a:custGeom>
            <a:avLst/>
            <a:gdLst>
              <a:gd name="connsiteX0" fmla="*/ 0 w 3260436"/>
              <a:gd name="connsiteY0" fmla="*/ 1487054 h 1487054"/>
              <a:gd name="connsiteX1" fmla="*/ 895927 w 3260436"/>
              <a:gd name="connsiteY1" fmla="*/ 1376218 h 1487054"/>
              <a:gd name="connsiteX2" fmla="*/ 1736436 w 3260436"/>
              <a:gd name="connsiteY2" fmla="*/ 951345 h 1487054"/>
              <a:gd name="connsiteX3" fmla="*/ 2429163 w 3260436"/>
              <a:gd name="connsiteY3" fmla="*/ 609600 h 1487054"/>
              <a:gd name="connsiteX4" fmla="*/ 3084945 w 3260436"/>
              <a:gd name="connsiteY4" fmla="*/ 184727 h 1487054"/>
              <a:gd name="connsiteX5" fmla="*/ 3260436 w 3260436"/>
              <a:gd name="connsiteY5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0436" h="1487054">
                <a:moveTo>
                  <a:pt x="0" y="1487054"/>
                </a:moveTo>
                <a:cubicBezTo>
                  <a:pt x="303260" y="1476278"/>
                  <a:pt x="606521" y="1465503"/>
                  <a:pt x="895927" y="1376218"/>
                </a:cubicBezTo>
                <a:cubicBezTo>
                  <a:pt x="1185333" y="1286933"/>
                  <a:pt x="1736436" y="951345"/>
                  <a:pt x="1736436" y="951345"/>
                </a:cubicBezTo>
                <a:cubicBezTo>
                  <a:pt x="1991975" y="823575"/>
                  <a:pt x="2204412" y="737370"/>
                  <a:pt x="2429163" y="609600"/>
                </a:cubicBezTo>
                <a:cubicBezTo>
                  <a:pt x="2653915" y="481830"/>
                  <a:pt x="2946400" y="286327"/>
                  <a:pt x="3084945" y="184727"/>
                </a:cubicBezTo>
                <a:cubicBezTo>
                  <a:pt x="3223490" y="83127"/>
                  <a:pt x="3241963" y="41563"/>
                  <a:pt x="3260436" y="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Freeform 10"/>
          <p:cNvSpPr/>
          <p:nvPr/>
        </p:nvSpPr>
        <p:spPr>
          <a:xfrm>
            <a:off x="1237673" y="1320288"/>
            <a:ext cx="1043709" cy="452581"/>
          </a:xfrm>
          <a:custGeom>
            <a:avLst/>
            <a:gdLst>
              <a:gd name="connsiteX0" fmla="*/ 0 w 1043709"/>
              <a:gd name="connsiteY0" fmla="*/ 452581 h 452581"/>
              <a:gd name="connsiteX1" fmla="*/ 535709 w 1043709"/>
              <a:gd name="connsiteY1" fmla="*/ 323272 h 452581"/>
              <a:gd name="connsiteX2" fmla="*/ 1043709 w 1043709"/>
              <a:gd name="connsiteY2" fmla="*/ 0 h 45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709" h="452581">
                <a:moveTo>
                  <a:pt x="0" y="452581"/>
                </a:moveTo>
                <a:cubicBezTo>
                  <a:pt x="180879" y="425641"/>
                  <a:pt x="361758" y="398702"/>
                  <a:pt x="535709" y="323272"/>
                </a:cubicBezTo>
                <a:cubicBezTo>
                  <a:pt x="709661" y="247842"/>
                  <a:pt x="876685" y="123921"/>
                  <a:pt x="1043709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 rot="20302928">
            <a:off x="821845" y="983605"/>
            <a:ext cx="3992817" cy="1945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Curved Right Arrow 12"/>
          <p:cNvSpPr/>
          <p:nvPr/>
        </p:nvSpPr>
        <p:spPr>
          <a:xfrm>
            <a:off x="157018" y="1846760"/>
            <a:ext cx="942109" cy="353752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8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“Catalytic” Public Land Development Pipeline</a:t>
            </a: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Provincial / City Land Use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592428" y="1287888"/>
            <a:ext cx="78818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The State has a significant, </a:t>
            </a:r>
            <a:r>
              <a:rPr lang="en-US" i="1" dirty="0" smtClean="0">
                <a:latin typeface="Century Gothic" pitchFamily="34" charset="0"/>
              </a:rPr>
              <a:t>potentially</a:t>
            </a:r>
            <a:r>
              <a:rPr lang="en-US" dirty="0" smtClean="0">
                <a:latin typeface="Century Gothic" pitchFamily="34" charset="0"/>
              </a:rPr>
              <a:t> “catalytic” land holding portfolio in CT</a:t>
            </a:r>
          </a:p>
          <a:p>
            <a:endParaRPr lang="en-US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The </a:t>
            </a:r>
            <a:r>
              <a:rPr lang="en-US" b="1" dirty="0" smtClean="0">
                <a:latin typeface="Century Gothic" pitchFamily="34" charset="0"/>
              </a:rPr>
              <a:t>value</a:t>
            </a:r>
            <a:r>
              <a:rPr lang="en-US" dirty="0" smtClean="0">
                <a:latin typeface="Century Gothic" pitchFamily="34" charset="0"/>
              </a:rPr>
              <a:t> in these landholdings lies in their </a:t>
            </a:r>
            <a:r>
              <a:rPr lang="en-US" b="1" dirty="0" smtClean="0">
                <a:latin typeface="Century Gothic" pitchFamily="34" charset="0"/>
              </a:rPr>
              <a:t>infrastructure and development rights 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The authority/ means to create this value lies in the hands of the </a:t>
            </a:r>
            <a:r>
              <a:rPr lang="en-US" b="1" dirty="0" smtClean="0">
                <a:latin typeface="Century Gothic" pitchFamily="34" charset="0"/>
              </a:rPr>
              <a:t>City</a:t>
            </a:r>
            <a:r>
              <a:rPr lang="en-US" dirty="0" smtClean="0">
                <a:latin typeface="Century Gothic" pitchFamily="34" charset="0"/>
              </a:rPr>
              <a:t> – the City is central to making these land development projects happen</a:t>
            </a:r>
          </a:p>
          <a:p>
            <a:endParaRPr lang="en-US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This value is also the negotiating instrument for </a:t>
            </a:r>
            <a:r>
              <a:rPr lang="en-US" b="1" dirty="0" smtClean="0">
                <a:latin typeface="Century Gothic" pitchFamily="34" charset="0"/>
              </a:rPr>
              <a:t>leveraging public good </a:t>
            </a:r>
            <a:r>
              <a:rPr lang="en-US" dirty="0" smtClean="0">
                <a:latin typeface="Century Gothic" pitchFamily="34" charset="0"/>
              </a:rPr>
              <a:t>in the development (City’s policy objectives)</a:t>
            </a:r>
          </a:p>
          <a:p>
            <a:endParaRPr lang="en-US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Leveraging this value and ensuring return on investment is dependent on having a </a:t>
            </a:r>
            <a:r>
              <a:rPr lang="en-US" b="1" dirty="0" smtClean="0">
                <a:latin typeface="Century Gothic" pitchFamily="34" charset="0"/>
              </a:rPr>
              <a:t>strategy to phase the release </a:t>
            </a:r>
            <a:r>
              <a:rPr lang="en-US" dirty="0" smtClean="0">
                <a:latin typeface="Century Gothic" pitchFamily="34" charset="0"/>
              </a:rPr>
              <a:t>of public land into the market – using a  land development </a:t>
            </a:r>
            <a:r>
              <a:rPr lang="en-US" i="1" dirty="0" smtClean="0">
                <a:latin typeface="Century Gothic" pitchFamily="34" charset="0"/>
              </a:rPr>
              <a:t>pipeline</a:t>
            </a:r>
            <a:r>
              <a:rPr lang="en-US" dirty="0" smtClean="0">
                <a:latin typeface="Century Gothic" pitchFamily="34" charset="0"/>
              </a:rPr>
              <a:t> approach 	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A Land Preparation &amp; Release or “Pipeline” Strategy</a:t>
            </a: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Provincial / City Land Use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92428" y="1468192"/>
            <a:ext cx="68386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itchFamily="34" charset="0"/>
              </a:rPr>
              <a:t>This strategy needs to</a:t>
            </a:r>
            <a:r>
              <a:rPr lang="en-US" dirty="0" smtClean="0">
                <a:latin typeface="Century Gothic" pitchFamily="34" charset="0"/>
              </a:rPr>
              <a:t>:</a:t>
            </a:r>
          </a:p>
          <a:p>
            <a:endParaRPr lang="en-US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provide </a:t>
            </a:r>
            <a:r>
              <a:rPr lang="en-US" dirty="0">
                <a:latin typeface="Century Gothic" pitchFamily="34" charset="0"/>
              </a:rPr>
              <a:t>a rational basis on which to prioritise to ensure best return </a:t>
            </a:r>
            <a:r>
              <a:rPr lang="en-US" dirty="0" smtClean="0">
                <a:latin typeface="Century Gothic" pitchFamily="34" charset="0"/>
              </a:rPr>
              <a:t>on effort</a:t>
            </a:r>
          </a:p>
          <a:p>
            <a:endParaRPr lang="en-US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optimise </a:t>
            </a:r>
            <a:r>
              <a:rPr lang="en-US" dirty="0">
                <a:latin typeface="Century Gothic" pitchFamily="34" charset="0"/>
              </a:rPr>
              <a:t>the project team’s (importantly the City’s) capacity to work on </a:t>
            </a:r>
            <a:r>
              <a:rPr lang="en-US" dirty="0" smtClean="0">
                <a:latin typeface="Century Gothic" pitchFamily="34" charset="0"/>
              </a:rPr>
              <a:t>land </a:t>
            </a:r>
            <a:r>
              <a:rPr lang="en-US" dirty="0">
                <a:latin typeface="Century Gothic" pitchFamily="34" charset="0"/>
              </a:rPr>
              <a:t>preparation &amp; </a:t>
            </a:r>
            <a:r>
              <a:rPr lang="en-US" dirty="0" smtClean="0">
                <a:latin typeface="Century Gothic" pitchFamily="34" charset="0"/>
              </a:rPr>
              <a:t>packaging  </a:t>
            </a:r>
            <a:r>
              <a:rPr lang="en-US" dirty="0">
                <a:latin typeface="Century Gothic" pitchFamily="34" charset="0"/>
              </a:rPr>
              <a:t>consistently &amp; efficiently </a:t>
            </a:r>
            <a:r>
              <a:rPr lang="en-US" dirty="0" smtClean="0">
                <a:latin typeface="Century Gothic" pitchFamily="34" charset="0"/>
              </a:rPr>
              <a:t>to yield results within the next 5 – 8 years</a:t>
            </a:r>
          </a:p>
          <a:p>
            <a:endParaRPr lang="en-US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ensure </a:t>
            </a:r>
            <a:r>
              <a:rPr lang="en-US" dirty="0">
                <a:latin typeface="Century Gothic" pitchFamily="34" charset="0"/>
              </a:rPr>
              <a:t>that the market has the capacity to take up the land through </a:t>
            </a:r>
            <a:r>
              <a:rPr lang="en-US" dirty="0" smtClean="0">
                <a:latin typeface="Century Gothic" pitchFamily="34" charset="0"/>
              </a:rPr>
              <a:t>clear signaling, </a:t>
            </a:r>
            <a:r>
              <a:rPr lang="en-US" dirty="0">
                <a:latin typeface="Century Gothic" pitchFamily="34" charset="0"/>
              </a:rPr>
              <a:t>good timing of the supply of land into the market, removing risk and sustaining the market once there is demand/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985562" y="1616043"/>
            <a:ext cx="1188000" cy="90487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0000">
                <a:srgbClr val="FF0000">
                  <a:tint val="44500"/>
                  <a:satMod val="160000"/>
                </a:srgbClr>
              </a:gs>
              <a:gs pos="6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Balance: Demand, Supply and Time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6" name="Isosceles Triangle 5"/>
          <p:cNvSpPr/>
          <p:nvPr/>
        </p:nvSpPr>
        <p:spPr>
          <a:xfrm>
            <a:off x="2828925" y="5194300"/>
            <a:ext cx="3441700" cy="1504682"/>
          </a:xfrm>
          <a:prstGeom prst="triangle">
            <a:avLst>
              <a:gd name="adj" fmla="val 50738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</a:t>
            </a:r>
          </a:p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399" y="4064726"/>
            <a:ext cx="1739901" cy="7239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0000">
                <a:srgbClr val="FF0000">
                  <a:tint val="44500"/>
                  <a:satMod val="160000"/>
                </a:srgbClr>
              </a:gs>
              <a:gs pos="6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9880" y="4064363"/>
            <a:ext cx="1738800" cy="723900"/>
          </a:xfrm>
          <a:prstGeom prst="rect">
            <a:avLst/>
          </a:prstGeom>
          <a:gradFill flip="none" rotWithShape="1">
            <a:gsLst>
              <a:gs pos="0">
                <a:srgbClr val="059D05">
                  <a:tint val="66000"/>
                  <a:satMod val="160000"/>
                </a:srgbClr>
              </a:gs>
              <a:gs pos="31000">
                <a:srgbClr val="059D05">
                  <a:tint val="44500"/>
                  <a:satMod val="160000"/>
                </a:srgbClr>
              </a:gs>
              <a:gs pos="60000">
                <a:srgbClr val="059D0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00" y="4799568"/>
            <a:ext cx="8638480" cy="369332"/>
          </a:xfrm>
          <a:prstGeom prst="rect">
            <a:avLst/>
          </a:prstGeom>
          <a:gradFill flip="none" rotWithShape="1">
            <a:gsLst>
              <a:gs pos="0">
                <a:srgbClr val="FF7E00">
                  <a:tint val="66000"/>
                  <a:satMod val="160000"/>
                </a:srgbClr>
              </a:gs>
              <a:gs pos="30000">
                <a:srgbClr val="FF7E00">
                  <a:tint val="44500"/>
                  <a:satMod val="160000"/>
                </a:srgbClr>
              </a:gs>
              <a:gs pos="62000">
                <a:srgbClr val="FF7E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70600" y="1924481"/>
            <a:ext cx="1188000" cy="288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0000">
                <a:srgbClr val="FF0000">
                  <a:tint val="44500"/>
                  <a:satMod val="160000"/>
                </a:srgbClr>
              </a:gs>
              <a:gs pos="6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Subsidy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115150" y="1924482"/>
            <a:ext cx="1188000" cy="288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0000">
                <a:srgbClr val="FF0000">
                  <a:tint val="44500"/>
                  <a:satMod val="160000"/>
                </a:srgbClr>
              </a:gs>
              <a:gs pos="6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397723" y="1924481"/>
            <a:ext cx="1188000" cy="288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0000">
                <a:srgbClr val="FF0000">
                  <a:tint val="44500"/>
                  <a:satMod val="160000"/>
                </a:srgbClr>
              </a:gs>
              <a:gs pos="6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182388" y="2765838"/>
            <a:ext cx="1422399" cy="121567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0000">
                <a:srgbClr val="FF0000">
                  <a:tint val="44500"/>
                  <a:satMod val="160000"/>
                </a:srgbClr>
              </a:gs>
              <a:gs pos="6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887851" y="3231480"/>
            <a:ext cx="1422399" cy="2844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0000">
                <a:srgbClr val="FF0000">
                  <a:tint val="44500"/>
                  <a:satMod val="160000"/>
                </a:srgbClr>
              </a:gs>
              <a:gs pos="6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1172251" y="3231481"/>
            <a:ext cx="1422399" cy="2844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0000">
                <a:srgbClr val="FF0000">
                  <a:tint val="44500"/>
                  <a:satMod val="160000"/>
                </a:srgbClr>
              </a:gs>
              <a:gs pos="6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5400000" flipH="1">
            <a:off x="7869101" y="3059378"/>
            <a:ext cx="1147957" cy="871200"/>
          </a:xfrm>
          <a:prstGeom prst="rect">
            <a:avLst/>
          </a:prstGeom>
          <a:gradFill flip="none" rotWithShape="1">
            <a:gsLst>
              <a:gs pos="0">
                <a:srgbClr val="059D05">
                  <a:tint val="66000"/>
                  <a:satMod val="160000"/>
                </a:srgbClr>
              </a:gs>
              <a:gs pos="31000">
                <a:srgbClr val="059D05">
                  <a:tint val="44500"/>
                  <a:satMod val="160000"/>
                </a:srgbClr>
              </a:gs>
              <a:gs pos="60000">
                <a:srgbClr val="059D0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5400000" flipH="1">
            <a:off x="7001501" y="3059378"/>
            <a:ext cx="1147957" cy="871200"/>
          </a:xfrm>
          <a:prstGeom prst="rect">
            <a:avLst/>
          </a:prstGeom>
          <a:gradFill flip="none" rotWithShape="1">
            <a:gsLst>
              <a:gs pos="0">
                <a:srgbClr val="059D05">
                  <a:tint val="66000"/>
                  <a:satMod val="160000"/>
                </a:srgbClr>
              </a:gs>
              <a:gs pos="31000">
                <a:srgbClr val="059D05">
                  <a:tint val="44500"/>
                  <a:satMod val="160000"/>
                </a:srgbClr>
              </a:gs>
              <a:gs pos="60000">
                <a:srgbClr val="059D0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40980" y="2632124"/>
            <a:ext cx="1738800" cy="284400"/>
          </a:xfrm>
          <a:prstGeom prst="rect">
            <a:avLst/>
          </a:prstGeom>
          <a:gradFill flip="none" rotWithShape="1">
            <a:gsLst>
              <a:gs pos="0">
                <a:srgbClr val="059D05">
                  <a:tint val="66000"/>
                  <a:satMod val="160000"/>
                </a:srgbClr>
              </a:gs>
              <a:gs pos="31000">
                <a:srgbClr val="059D05">
                  <a:tint val="44500"/>
                  <a:satMod val="160000"/>
                </a:srgbClr>
              </a:gs>
              <a:gs pos="60000">
                <a:srgbClr val="059D0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0980" y="2347724"/>
            <a:ext cx="1738800" cy="284400"/>
          </a:xfrm>
          <a:prstGeom prst="rect">
            <a:avLst/>
          </a:prstGeom>
          <a:gradFill flip="none" rotWithShape="1">
            <a:gsLst>
              <a:gs pos="0">
                <a:srgbClr val="059D05">
                  <a:tint val="66000"/>
                  <a:satMod val="160000"/>
                </a:srgbClr>
              </a:gs>
              <a:gs pos="31000">
                <a:srgbClr val="059D05">
                  <a:tint val="44500"/>
                  <a:satMod val="160000"/>
                </a:srgbClr>
              </a:gs>
              <a:gs pos="60000">
                <a:srgbClr val="059D0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Provincial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0980" y="2063324"/>
            <a:ext cx="1738800" cy="284400"/>
          </a:xfrm>
          <a:prstGeom prst="rect">
            <a:avLst/>
          </a:prstGeom>
          <a:gradFill flip="none" rotWithShape="1">
            <a:gsLst>
              <a:gs pos="0">
                <a:srgbClr val="059D05">
                  <a:tint val="66000"/>
                  <a:satMod val="160000"/>
                </a:srgbClr>
              </a:gs>
              <a:gs pos="31000">
                <a:srgbClr val="059D05">
                  <a:tint val="44500"/>
                  <a:satMod val="160000"/>
                </a:srgbClr>
              </a:gs>
              <a:gs pos="60000">
                <a:srgbClr val="059D0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40980" y="1792555"/>
            <a:ext cx="1738800" cy="284400"/>
          </a:xfrm>
          <a:prstGeom prst="rect">
            <a:avLst/>
          </a:prstGeom>
          <a:gradFill flip="none" rotWithShape="1">
            <a:gsLst>
              <a:gs pos="0">
                <a:srgbClr val="059D05">
                  <a:tint val="66000"/>
                  <a:satMod val="160000"/>
                </a:srgbClr>
              </a:gs>
              <a:gs pos="31000">
                <a:srgbClr val="059D05">
                  <a:tint val="44500"/>
                  <a:satMod val="160000"/>
                </a:srgbClr>
              </a:gs>
              <a:gs pos="60000">
                <a:srgbClr val="059D0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38080" y="1512510"/>
            <a:ext cx="1738800" cy="284400"/>
          </a:xfrm>
          <a:prstGeom prst="rect">
            <a:avLst/>
          </a:prstGeom>
          <a:gradFill flip="none" rotWithShape="1">
            <a:gsLst>
              <a:gs pos="0">
                <a:srgbClr val="059D05">
                  <a:tint val="66000"/>
                  <a:satMod val="160000"/>
                </a:srgbClr>
              </a:gs>
              <a:gs pos="31000">
                <a:srgbClr val="059D05">
                  <a:tint val="44500"/>
                  <a:satMod val="160000"/>
                </a:srgbClr>
              </a:gs>
              <a:gs pos="60000">
                <a:srgbClr val="059D0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7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77" y="30787"/>
            <a:ext cx="8229600" cy="694352"/>
          </a:xfrm>
        </p:spPr>
        <p:txBody>
          <a:bodyPr/>
          <a:lstStyle/>
          <a:p>
            <a:r>
              <a:rPr lang="en-ZA" dirty="0" smtClean="0"/>
              <a:t>Project Pipeline</a:t>
            </a:r>
            <a:endParaRPr lang="en-ZA" dirty="0"/>
          </a:p>
        </p:txBody>
      </p:sp>
      <p:pic>
        <p:nvPicPr>
          <p:cNvPr id="20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" y="843134"/>
            <a:ext cx="9135292" cy="37084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/>
        </p:nvSpPr>
        <p:spPr>
          <a:xfrm>
            <a:off x="8377288" y="6460146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06839F-D7A4-4E5D-B93D-768AD4D1DB36}" type="slidenum">
              <a:rPr lang="en-ZA" smtClean="0"/>
              <a:pPr/>
              <a:t>19</a:t>
            </a:fld>
            <a:endParaRPr lang="en-ZA" dirty="0"/>
          </a:p>
        </p:txBody>
      </p:sp>
      <p:pic>
        <p:nvPicPr>
          <p:cNvPr id="2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" y="1772199"/>
            <a:ext cx="9135292" cy="441960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 rot="16200000">
            <a:off x="8658574" y="1834435"/>
            <a:ext cx="559293" cy="3563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26" name="TextBox 24"/>
          <p:cNvSpPr txBox="1"/>
          <p:nvPr/>
        </p:nvSpPr>
        <p:spPr>
          <a:xfrm>
            <a:off x="47085" y="1273675"/>
            <a:ext cx="4711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dirty="0" smtClean="0"/>
              <a:t>This section details overarching work that is required  to enable projects </a:t>
            </a:r>
            <a:endParaRPr lang="en-ZA" sz="1200" dirty="0"/>
          </a:p>
        </p:txBody>
      </p:sp>
      <p:sp>
        <p:nvSpPr>
          <p:cNvPr id="28" name="TextBox 26"/>
          <p:cNvSpPr txBox="1"/>
          <p:nvPr/>
        </p:nvSpPr>
        <p:spPr>
          <a:xfrm>
            <a:off x="47085" y="2513340"/>
            <a:ext cx="28800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b="1" dirty="0" smtClean="0"/>
              <a:t>Pre-feasibility Study</a:t>
            </a:r>
          </a:p>
          <a:p>
            <a:r>
              <a:rPr lang="en-ZA" sz="1200" dirty="0" smtClean="0"/>
              <a:t>Desktop </a:t>
            </a:r>
            <a:r>
              <a:rPr lang="en-ZA" sz="1200" dirty="0"/>
              <a:t>investigation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1200" dirty="0"/>
              <a:t>Site context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1200" dirty="0"/>
              <a:t>Physical conditions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1200" dirty="0" smtClean="0"/>
              <a:t>Statutory </a:t>
            </a:r>
            <a:r>
              <a:rPr lang="en-ZA" sz="1200" dirty="0"/>
              <a:t>conditions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1200" dirty="0" smtClean="0"/>
              <a:t>Utility </a:t>
            </a:r>
            <a:r>
              <a:rPr lang="en-ZA" sz="1200" dirty="0"/>
              <a:t>services and transport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1200" dirty="0" smtClean="0"/>
              <a:t>Public </a:t>
            </a:r>
            <a:r>
              <a:rPr lang="en-ZA" sz="1200" dirty="0"/>
              <a:t>facilities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1200" dirty="0"/>
              <a:t>Socio-economic conditions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1200" dirty="0"/>
              <a:t>Institutional Analysis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1200" dirty="0" smtClean="0"/>
              <a:t>Site summary</a:t>
            </a:r>
            <a:endParaRPr lang="en-ZA" sz="1200" dirty="0"/>
          </a:p>
        </p:txBody>
      </p:sp>
      <p:sp>
        <p:nvSpPr>
          <p:cNvPr id="29" name="Rectangle 28"/>
          <p:cNvSpPr/>
          <p:nvPr/>
        </p:nvSpPr>
        <p:spPr>
          <a:xfrm>
            <a:off x="1510508" y="1732974"/>
            <a:ext cx="1130300" cy="4811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cxnSp>
        <p:nvCxnSpPr>
          <p:cNvPr id="30" name="Elbow Connector 29"/>
          <p:cNvCxnSpPr>
            <a:stCxn id="29" idx="2"/>
            <a:endCxn id="28" idx="0"/>
          </p:cNvCxnSpPr>
          <p:nvPr/>
        </p:nvCxnSpPr>
        <p:spPr>
          <a:xfrm rot="5400000">
            <a:off x="1631782" y="2069463"/>
            <a:ext cx="299181" cy="588573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4"/>
          <p:cNvSpPr txBox="1"/>
          <p:nvPr/>
        </p:nvSpPr>
        <p:spPr>
          <a:xfrm>
            <a:off x="47085" y="4744432"/>
            <a:ext cx="2880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sz="1200" b="1" dirty="0" smtClean="0"/>
              <a:t>Concept Development</a:t>
            </a:r>
          </a:p>
          <a:p>
            <a:pPr lvl="0"/>
            <a:r>
              <a:rPr lang="en-ZA" sz="1200" dirty="0" smtClean="0"/>
              <a:t>Concept Plan based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sz="1200" dirty="0" smtClean="0"/>
              <a:t>Macro property Assessment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sz="1200" dirty="0" smtClean="0"/>
              <a:t>Pre-feasibility study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64608" y="1732974"/>
            <a:ext cx="927100" cy="4811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37" name="TextBox 41"/>
          <p:cNvSpPr txBox="1"/>
          <p:nvPr/>
        </p:nvSpPr>
        <p:spPr>
          <a:xfrm>
            <a:off x="3129325" y="2524226"/>
            <a:ext cx="28800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sz="1200" b="1" dirty="0" smtClean="0"/>
              <a:t>Feasibility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 smtClean="0"/>
              <a:t>High </a:t>
            </a:r>
            <a:r>
              <a:rPr lang="en-ZA" sz="1200" dirty="0"/>
              <a:t>level financial </a:t>
            </a:r>
            <a:r>
              <a:rPr lang="en-ZA" sz="1200" dirty="0" smtClean="0"/>
              <a:t>feasibility</a:t>
            </a:r>
            <a:endParaRPr lang="en-ZA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 smtClean="0"/>
              <a:t>Confirm site conditions + test concept</a:t>
            </a:r>
            <a:endParaRPr lang="en-ZA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Test concept against utilities capacity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Test concept against facilities standards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Detailed financial </a:t>
            </a:r>
            <a:r>
              <a:rPr lang="en-ZA" sz="1200" dirty="0" smtClean="0"/>
              <a:t>feasibility</a:t>
            </a:r>
            <a:endParaRPr lang="en-ZA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Test concept against institutional analysis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Confirm concept and update </a:t>
            </a:r>
            <a:endParaRPr lang="en-ZA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 smtClean="0"/>
              <a:t>Confirm </a:t>
            </a:r>
            <a:r>
              <a:rPr lang="en-ZA" sz="1200" dirty="0"/>
              <a:t>project packaging </a:t>
            </a:r>
            <a:r>
              <a:rPr lang="en-ZA" sz="1200" dirty="0" smtClean="0"/>
              <a:t>requirement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3633" y="1759162"/>
            <a:ext cx="927100" cy="4811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39" name="Rectangle 38"/>
          <p:cNvSpPr/>
          <p:nvPr/>
        </p:nvSpPr>
        <p:spPr>
          <a:xfrm>
            <a:off x="5609433" y="1759162"/>
            <a:ext cx="927100" cy="4811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40" name="Rectangle 39"/>
          <p:cNvSpPr/>
          <p:nvPr/>
        </p:nvSpPr>
        <p:spPr>
          <a:xfrm>
            <a:off x="6587333" y="1772028"/>
            <a:ext cx="927100" cy="4811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41" name="Rectangle 40"/>
          <p:cNvSpPr/>
          <p:nvPr/>
        </p:nvSpPr>
        <p:spPr>
          <a:xfrm>
            <a:off x="8422735" y="1772199"/>
            <a:ext cx="927100" cy="4811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43" name="TextBox 47"/>
          <p:cNvSpPr txBox="1"/>
          <p:nvPr/>
        </p:nvSpPr>
        <p:spPr>
          <a:xfrm>
            <a:off x="3118439" y="4751986"/>
            <a:ext cx="28800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sz="1200" b="1" dirty="0" smtClean="0"/>
              <a:t>Packaging</a:t>
            </a:r>
          </a:p>
          <a:p>
            <a:pPr lvl="0"/>
            <a:r>
              <a:rPr lang="en-ZA" sz="1200" dirty="0" smtClean="0"/>
              <a:t>Risk management process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 smtClean="0"/>
              <a:t>Development </a:t>
            </a:r>
            <a:r>
              <a:rPr lang="en-ZA" sz="1200" dirty="0"/>
              <a:t>of business plan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Institutional model development and/ or establishment i.e. SPV / PPP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Land use approvals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Land acquisition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Consolidation and / or subdivision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Servicing of site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sz="1200" dirty="0"/>
              <a:t>Detailed design and final feasibility</a:t>
            </a:r>
            <a:endParaRPr lang="en-ZA" sz="1200" dirty="0" smtClean="0"/>
          </a:p>
        </p:txBody>
      </p:sp>
      <p:sp>
        <p:nvSpPr>
          <p:cNvPr id="50" name="TextBox 48"/>
          <p:cNvSpPr txBox="1"/>
          <p:nvPr/>
        </p:nvSpPr>
        <p:spPr>
          <a:xfrm>
            <a:off x="6201483" y="2526040"/>
            <a:ext cx="28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sz="1200" b="1" dirty="0" smtClean="0"/>
              <a:t>Land Release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 smtClean="0"/>
              <a:t>Process to release site to developers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 smtClean="0"/>
              <a:t>Spectrum: Partnership </a:t>
            </a:r>
            <a:r>
              <a:rPr lang="en-ZA" sz="1200" dirty="0" smtClean="0">
                <a:sym typeface="Wingdings" pitchFamily="2" charset="2"/>
              </a:rPr>
              <a:t> Sale</a:t>
            </a:r>
            <a:endParaRPr lang="en-ZA" sz="1200" dirty="0" smtClean="0"/>
          </a:p>
        </p:txBody>
      </p:sp>
      <p:sp>
        <p:nvSpPr>
          <p:cNvPr id="51" name="TextBox 49"/>
          <p:cNvSpPr txBox="1"/>
          <p:nvPr/>
        </p:nvSpPr>
        <p:spPr>
          <a:xfrm>
            <a:off x="6201483" y="3462658"/>
            <a:ext cx="2880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sz="1200" b="1" dirty="0" smtClean="0"/>
              <a:t>Development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Detailed design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Statutory Processes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Constructions</a:t>
            </a:r>
          </a:p>
        </p:txBody>
      </p:sp>
      <p:cxnSp>
        <p:nvCxnSpPr>
          <p:cNvPr id="52" name="Elbow Connector 51"/>
          <p:cNvCxnSpPr>
            <a:endCxn id="31" idx="0"/>
          </p:cNvCxnSpPr>
          <p:nvPr/>
        </p:nvCxnSpPr>
        <p:spPr>
          <a:xfrm rot="5400000">
            <a:off x="992485" y="2708758"/>
            <a:ext cx="2530274" cy="1541074"/>
          </a:xfrm>
          <a:prstGeom prst="bentConnector3">
            <a:avLst>
              <a:gd name="adj1" fmla="val 93165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8" idx="2"/>
            <a:endCxn id="37" idx="0"/>
          </p:cNvCxnSpPr>
          <p:nvPr/>
        </p:nvCxnSpPr>
        <p:spPr>
          <a:xfrm rot="16200000" flipH="1">
            <a:off x="4201315" y="2156215"/>
            <a:ext cx="283879" cy="452142"/>
          </a:xfrm>
          <a:prstGeom prst="bentConnector3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9" idx="2"/>
            <a:endCxn id="43" idx="0"/>
          </p:cNvCxnSpPr>
          <p:nvPr/>
        </p:nvCxnSpPr>
        <p:spPr>
          <a:xfrm rot="5400000">
            <a:off x="4059892" y="2738894"/>
            <a:ext cx="2511639" cy="1514544"/>
          </a:xfrm>
          <a:prstGeom prst="bentConnector3">
            <a:avLst>
              <a:gd name="adj1" fmla="val 92474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0" idx="2"/>
            <a:endCxn id="50" idx="0"/>
          </p:cNvCxnSpPr>
          <p:nvPr/>
        </p:nvCxnSpPr>
        <p:spPr>
          <a:xfrm rot="16200000" flipH="1">
            <a:off x="7209770" y="2094326"/>
            <a:ext cx="272827" cy="590600"/>
          </a:xfrm>
          <a:prstGeom prst="bentConnector3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1" idx="2"/>
            <a:endCxn id="51" idx="0"/>
          </p:cNvCxnSpPr>
          <p:nvPr/>
        </p:nvCxnSpPr>
        <p:spPr>
          <a:xfrm rot="5400000">
            <a:off x="7659247" y="2235620"/>
            <a:ext cx="1209274" cy="1244802"/>
          </a:xfrm>
          <a:prstGeom prst="bentConnector3">
            <a:avLst>
              <a:gd name="adj1" fmla="val 83607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75"/>
          <p:cNvSpPr txBox="1"/>
          <p:nvPr/>
        </p:nvSpPr>
        <p:spPr>
          <a:xfrm>
            <a:off x="6327760" y="5645787"/>
            <a:ext cx="280134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b="1" dirty="0" smtClean="0"/>
              <a:t>Note: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Time are estimates and are based on dedicated project capacity and full availability of information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/>
              <a:t>Procurement process have not be considered in allocation of </a:t>
            </a:r>
            <a:r>
              <a:rPr lang="en-ZA" sz="1200" dirty="0" smtClean="0"/>
              <a:t>timelines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8989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" r="7926" b="9575"/>
          <a:stretch/>
        </p:blipFill>
        <p:spPr bwMode="auto">
          <a:xfrm>
            <a:off x="-5964" y="1218092"/>
            <a:ext cx="9149963" cy="56332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513"/>
            <a:ext cx="8229600" cy="694352"/>
          </a:xfrm>
        </p:spPr>
        <p:txBody>
          <a:bodyPr/>
          <a:lstStyle/>
          <a:p>
            <a:r>
              <a:rPr lang="en-ZA" dirty="0" smtClean="0"/>
              <a:t>Divergence</a:t>
            </a: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 smtClean="0"/>
              <a:t>Catalytic Projects – the City of Cape Town’s Interpretation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14024" y="1238596"/>
            <a:ext cx="48073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Century Gothic" panose="020B0502020202020204" pitchFamily="34" charset="0"/>
              </a:rPr>
              <a:t>Key Issues:</a:t>
            </a:r>
          </a:p>
          <a:p>
            <a:r>
              <a:rPr lang="en-ZA" dirty="0" smtClean="0">
                <a:latin typeface="Century Gothic" panose="020B0502020202020204" pitchFamily="34" charset="0"/>
              </a:rPr>
              <a:t>Definition of catalytic projects</a:t>
            </a:r>
          </a:p>
          <a:p>
            <a:endParaRPr lang="en-ZA" dirty="0" smtClean="0">
              <a:latin typeface="Century Gothic" panose="020B0502020202020204" pitchFamily="34" charset="0"/>
            </a:endParaRPr>
          </a:p>
          <a:p>
            <a:r>
              <a:rPr lang="en-ZA" dirty="0" smtClean="0">
                <a:latin typeface="Century Gothic" panose="020B0502020202020204" pitchFamily="34" charset="0"/>
              </a:rPr>
              <a:t>Expectations of identified projects</a:t>
            </a:r>
          </a:p>
          <a:p>
            <a:endParaRPr lang="en-ZA" dirty="0" smtClean="0">
              <a:latin typeface="Century Gothic" panose="020B0502020202020204" pitchFamily="34" charset="0"/>
            </a:endParaRPr>
          </a:p>
          <a:p>
            <a:r>
              <a:rPr lang="en-ZA" dirty="0" smtClean="0">
                <a:latin typeface="Century Gothic" panose="020B0502020202020204" pitchFamily="34" charset="0"/>
              </a:rPr>
              <a:t>Multiple: projects, spheres,</a:t>
            </a:r>
            <a:endParaRPr lang="en-ZA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ZA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Understandings and responsibilities</a:t>
            </a:r>
          </a:p>
          <a:p>
            <a:endParaRPr lang="en-ZA" dirty="0" smtClean="0">
              <a:latin typeface="Century Gothic" panose="020B0502020202020204" pitchFamily="34" charset="0"/>
            </a:endParaRPr>
          </a:p>
          <a:p>
            <a:r>
              <a:rPr lang="en-ZA" dirty="0" smtClean="0">
                <a:latin typeface="Century Gothic" panose="020B0502020202020204" pitchFamily="34" charset="0"/>
              </a:rPr>
              <a:t>Project pipelines vs monitoring and milestones</a:t>
            </a:r>
          </a:p>
          <a:p>
            <a:endParaRPr lang="en-ZA" sz="2400" dirty="0" smtClean="0">
              <a:latin typeface="Century Gothic" panose="020B0502020202020204" pitchFamily="34" charset="0"/>
            </a:endParaRPr>
          </a:p>
          <a:p>
            <a:endParaRPr lang="en-ZA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0258"/>
              </p:ext>
            </p:extLst>
          </p:nvPr>
        </p:nvGraphicFramePr>
        <p:xfrm>
          <a:off x="8708" y="665718"/>
          <a:ext cx="9135292" cy="1153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2134"/>
                <a:gridCol w="1182345"/>
                <a:gridCol w="931545"/>
                <a:gridCol w="1218174"/>
                <a:gridCol w="1683946"/>
                <a:gridCol w="1289831"/>
                <a:gridCol w="1397317"/>
              </a:tblGrid>
              <a:tr h="370840">
                <a:tc gridSpan="7">
                  <a:txBody>
                    <a:bodyPr/>
                    <a:lstStyle/>
                    <a:p>
                      <a:pPr algn="l"/>
                      <a:r>
                        <a:rPr lang="en-Z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ZA" sz="12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Preparatory Work</a:t>
                      </a:r>
                      <a:endParaRPr lang="en-ZA" sz="12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b="0" dirty="0">
                        <a:latin typeface="Century Gothic" pitchFamily="34" charset="0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b="0" dirty="0">
                        <a:latin typeface="Century Gothic" pitchFamily="34" charset="0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050" dirty="0" smtClean="0">
                          <a:latin typeface="Century Gothic" pitchFamily="34" charset="0"/>
                        </a:rPr>
                        <a:t>Macro Prop Assessment</a:t>
                      </a:r>
                      <a:endParaRPr lang="en-ZA" sz="1050" b="1" dirty="0">
                        <a:latin typeface="Century Gothic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050" kern="1200" dirty="0" smtClean="0">
                          <a:latin typeface="Century Gothic" pitchFamily="34" charset="0"/>
                        </a:rPr>
                        <a:t>Institutional Model</a:t>
                      </a:r>
                      <a:endParaRPr lang="en-ZA" sz="1050" b="1" kern="1200" dirty="0" smtClean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77" y="30787"/>
            <a:ext cx="8229600" cy="694352"/>
          </a:xfrm>
        </p:spPr>
        <p:txBody>
          <a:bodyPr/>
          <a:lstStyle/>
          <a:p>
            <a:r>
              <a:rPr lang="en-ZA" dirty="0" smtClean="0"/>
              <a:t>Project Pipeline – Project</a:t>
            </a: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Provincial / City Land Use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20</a:t>
            </a:fld>
            <a:endParaRPr lang="en-ZA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42205"/>
              </p:ext>
            </p:extLst>
          </p:nvPr>
        </p:nvGraphicFramePr>
        <p:xfrm>
          <a:off x="0" y="1780203"/>
          <a:ext cx="9144000" cy="4272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842"/>
                <a:gridCol w="1182345"/>
                <a:gridCol w="931545"/>
                <a:gridCol w="1218174"/>
                <a:gridCol w="1683946"/>
                <a:gridCol w="1289831"/>
                <a:gridCol w="1397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en-Z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Pre-feasibility</a:t>
                      </a:r>
                    </a:p>
                    <a:p>
                      <a:pPr algn="ctr"/>
                      <a:r>
                        <a:rPr lang="en-ZA" sz="1100" dirty="0" smtClean="0"/>
                        <a:t>[3 – 6 mon]</a:t>
                      </a:r>
                      <a:endParaRPr lang="en-ZA" sz="1100" b="0" dirty="0">
                        <a:latin typeface="Century Gothic" pitchFamily="34" charset="0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Concept</a:t>
                      </a:r>
                    </a:p>
                    <a:p>
                      <a:pPr algn="ctr"/>
                      <a:r>
                        <a:rPr lang="en-ZA" sz="1100" dirty="0" smtClean="0"/>
                        <a:t>[1-3 mon]</a:t>
                      </a:r>
                      <a:endParaRPr lang="en-ZA" sz="1100" b="0" dirty="0">
                        <a:latin typeface="Century Gothic" pitchFamily="34" charset="0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Feasibility</a:t>
                      </a:r>
                    </a:p>
                    <a:p>
                      <a:pPr marL="0" algn="ctr" defTabSz="457200" rtl="0" eaLnBrk="1" latinLnBrk="0" hangingPunct="1"/>
                      <a:r>
                        <a:rPr lang="en-ZA" sz="1100" kern="1200" dirty="0" smtClean="0"/>
                        <a:t>[3-6 Mon]</a:t>
                      </a:r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Packaging</a:t>
                      </a:r>
                    </a:p>
                    <a:p>
                      <a:pPr marL="0" algn="ctr" defTabSz="457200" rtl="0" eaLnBrk="1" latinLnBrk="0" hangingPunct="1"/>
                      <a:r>
                        <a:rPr lang="en-ZA" sz="1100" kern="1200" dirty="0" smtClean="0"/>
                        <a:t>[6-36 mon]</a:t>
                      </a:r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Land Release</a:t>
                      </a:r>
                    </a:p>
                    <a:p>
                      <a:pPr marL="0" algn="ctr" defTabSz="457200" rtl="0" eaLnBrk="1" latinLnBrk="0" hangingPunct="1"/>
                      <a:r>
                        <a:rPr lang="en-ZA" sz="1100" kern="1200" dirty="0" smtClean="0"/>
                        <a:t>[12 – 24 mon]</a:t>
                      </a:r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 dirty="0" smtClean="0"/>
                        <a:t>Development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100" kern="1200" dirty="0" smtClean="0"/>
                        <a:t>[12 - +240 mon]</a:t>
                      </a:r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050" b="0" dirty="0" smtClean="0">
                          <a:latin typeface="Century Gothic" pitchFamily="34" charset="0"/>
                        </a:rPr>
                        <a:t>Athlone</a:t>
                      </a:r>
                      <a:r>
                        <a:rPr lang="en-ZA" sz="1050" b="0" baseline="0" dirty="0" smtClean="0">
                          <a:latin typeface="Century Gothic" pitchFamily="34" charset="0"/>
                        </a:rPr>
                        <a:t> Power Station</a:t>
                      </a:r>
                      <a:endParaRPr lang="en-ZA" sz="1050" b="0" dirty="0">
                        <a:latin typeface="Century Gothic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050" b="0" dirty="0" smtClean="0">
                          <a:latin typeface="Century Gothic" pitchFamily="34" charset="0"/>
                        </a:rPr>
                        <a:t>Kapteinsklip</a:t>
                      </a:r>
                      <a:endParaRPr lang="en-ZA" sz="1050" b="0" dirty="0">
                        <a:latin typeface="Century Gothic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050" b="0" dirty="0" smtClean="0">
                          <a:latin typeface="Century Gothic" pitchFamily="34" charset="0"/>
                        </a:rPr>
                        <a:t>Khayelitsha</a:t>
                      </a:r>
                      <a:r>
                        <a:rPr lang="en-ZA" sz="1050" b="0" baseline="0" dirty="0" smtClean="0">
                          <a:latin typeface="Century Gothic" pitchFamily="34" charset="0"/>
                        </a:rPr>
                        <a:t> CBD</a:t>
                      </a:r>
                      <a:endParaRPr lang="en-ZA" sz="1050" b="0" dirty="0">
                        <a:latin typeface="Century Gothic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050" b="0" dirty="0" smtClean="0">
                          <a:latin typeface="Century Gothic" pitchFamily="34" charset="0"/>
                        </a:rPr>
                        <a:t>Bellville CBD Precinct</a:t>
                      </a:r>
                      <a:endParaRPr lang="en-ZA" sz="1050" b="0" dirty="0">
                        <a:latin typeface="Century Gothic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050" dirty="0" smtClean="0">
                          <a:latin typeface="Century Gothic" pitchFamily="34" charset="0"/>
                        </a:rPr>
                        <a:t>Two Rivers Urban Park</a:t>
                      </a:r>
                      <a:endParaRPr lang="en-ZA" sz="1050" b="1" dirty="0">
                        <a:latin typeface="Century Gothic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050" b="0" dirty="0" smtClean="0">
                          <a:latin typeface="Century Gothic" pitchFamily="34" charset="0"/>
                        </a:rPr>
                        <a:t>Conradie Hospital </a:t>
                      </a:r>
                      <a:endParaRPr lang="en-ZA" sz="1050" b="0" dirty="0">
                        <a:latin typeface="Century Gothic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050" b="0" kern="1200" dirty="0" smtClean="0">
                          <a:latin typeface="Century Gothic" pitchFamily="34" charset="0"/>
                        </a:rPr>
                        <a:t>Tygerberg Hospital</a:t>
                      </a:r>
                      <a:r>
                        <a:rPr lang="en-ZA" sz="1050" b="0" kern="1200" baseline="0" dirty="0" smtClean="0"/>
                        <a:t> </a:t>
                      </a:r>
                      <a:endParaRPr lang="en-ZA" sz="1050" b="0" kern="1200" dirty="0" smtClean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05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Somerset Hospital</a:t>
                      </a:r>
                      <a:r>
                        <a:rPr lang="en-ZA" sz="105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Precinct</a:t>
                      </a:r>
                      <a:endParaRPr lang="en-ZA" sz="1050" b="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05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Wingfield </a:t>
                      </a:r>
                      <a:endParaRPr lang="en-ZA" sz="1050" b="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05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Etc ….</a:t>
                      </a:r>
                      <a:endParaRPr lang="en-ZA" sz="1050" b="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en-ZA" dirty="0">
                        <a:latin typeface="Century Gothic" pitchFamily="34" charset="0"/>
                      </a:endParaRPr>
                    </a:p>
                  </a:txBody>
                  <a:tcPr marL="36000" marR="36000"/>
                </a:tc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 rot="16200000">
            <a:off x="8659366" y="1842439"/>
            <a:ext cx="559293" cy="3563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Right Arrow 17"/>
          <p:cNvSpPr/>
          <p:nvPr/>
        </p:nvSpPr>
        <p:spPr>
          <a:xfrm>
            <a:off x="1454330" y="1115848"/>
            <a:ext cx="2107475" cy="22642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ight Arrow 18"/>
          <p:cNvSpPr/>
          <p:nvPr/>
        </p:nvSpPr>
        <p:spPr>
          <a:xfrm>
            <a:off x="1454330" y="1508914"/>
            <a:ext cx="3344093" cy="22642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454330" y="3853138"/>
            <a:ext cx="914400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flipH="1">
            <a:off x="2647405" y="3853138"/>
            <a:ext cx="478972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85880" y="3853138"/>
            <a:ext cx="612633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flipH="1">
            <a:off x="1472297" y="3074810"/>
            <a:ext cx="1556652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54330" y="3455503"/>
            <a:ext cx="117295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454330" y="2300272"/>
            <a:ext cx="3319318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3956931">
            <a:off x="3205501" y="-370823"/>
            <a:ext cx="760758" cy="277454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8423" y="540473"/>
            <a:ext cx="19907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Decision Gates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67801" y="3074810"/>
            <a:ext cx="612633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98423" y="3074810"/>
            <a:ext cx="612633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482831" y="3102024"/>
            <a:ext cx="413269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720953" y="3094817"/>
            <a:ext cx="612633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460326" y="4274960"/>
            <a:ext cx="612633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flipH="1">
            <a:off x="2647405" y="4615138"/>
            <a:ext cx="381544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447534" y="2703044"/>
            <a:ext cx="3886465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454330" y="5376847"/>
            <a:ext cx="914400" cy="250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2507" y="116632"/>
          <a:ext cx="8818985" cy="2394536"/>
        </p:xfrm>
        <a:graphic>
          <a:graphicData uri="http://schemas.openxmlformats.org/drawingml/2006/table">
            <a:tbl>
              <a:tblPr/>
              <a:tblGrid>
                <a:gridCol w="620008"/>
                <a:gridCol w="305978"/>
                <a:gridCol w="305978"/>
                <a:gridCol w="305978"/>
                <a:gridCol w="305978"/>
                <a:gridCol w="305978"/>
                <a:gridCol w="301952"/>
                <a:gridCol w="1248068"/>
                <a:gridCol w="1250081"/>
                <a:gridCol w="305978"/>
                <a:gridCol w="305978"/>
                <a:gridCol w="301952"/>
                <a:gridCol w="386499"/>
                <a:gridCol w="386499"/>
                <a:gridCol w="386499"/>
                <a:gridCol w="386499"/>
                <a:gridCol w="386499"/>
                <a:gridCol w="484520"/>
                <a:gridCol w="538063"/>
              </a:tblGrid>
              <a:tr h="31197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Catalytic Nature</a:t>
                      </a:r>
                    </a:p>
                  </a:txBody>
                  <a:tcPr marL="6566" marR="6566" marT="6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Dependencies</a:t>
                      </a:r>
                    </a:p>
                  </a:txBody>
                  <a:tcPr marL="6566" marR="6566" marT="6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Bulk by Market and Sector</a:t>
                      </a:r>
                    </a:p>
                  </a:txBody>
                  <a:tcPr marL="6566" marR="6566" marT="6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78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Integrated Income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Mixed Land Use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Land Use Intensity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Transit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IZ</a:t>
                      </a:r>
                      <a:endParaRPr lang="en-ZA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Leverage Potential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Spatial Impact</a:t>
                      </a:r>
                    </a:p>
                  </a:txBody>
                  <a:tcPr marL="6566" marR="6566" marT="6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Overall </a:t>
                      </a:r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Ranking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Stakeholders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Infrastructure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Private Sector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Social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Subsidy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Total Bulk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837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Ranking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Retail</a:t>
                      </a:r>
                      <a:endParaRPr lang="en-ZA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Commercial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Industrial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Residential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Residential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Residential</a:t>
                      </a:r>
                    </a:p>
                  </a:txBody>
                  <a:tcPr marL="6566" marR="6566" marT="656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59636"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59636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Project X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59636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Project Y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59636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Project Z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24075" y="2636838"/>
          <a:ext cx="6911975" cy="4048125"/>
        </p:xfrm>
        <a:graphic>
          <a:graphicData uri="http://schemas.openxmlformats.org/drawingml/2006/table">
            <a:tbl>
              <a:tblPr/>
              <a:tblGrid>
                <a:gridCol w="2102076"/>
                <a:gridCol w="4809899"/>
              </a:tblGrid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Integrated Income</a:t>
                      </a:r>
                      <a:b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Refers to income bands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accommodated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Low: Monofunctional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Medium: More than one income group but not all income groups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High: Large range of income groups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Mixed Land Use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Low: Monofunctional land use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Medium: more than 2 land  use type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High: More than 2 land use types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Land Use Intensity</a:t>
                      </a:r>
                      <a:b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Floor area ratio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Low: &lt; 0.49 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Medium: 0.5 - 1.49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High: &gt;1.5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Transit</a:t>
                      </a:r>
                      <a:b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Distance to planned transit stop (note scale of development)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Low: &gt;1.5km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Medium: 800m - 1.49km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High: 0m - 800m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IZ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MSE / VRC / NA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Leverage Potential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Low: none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Medium: Either leverage private sector investment or unlock household investment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High: Leverage private sector investment and unlock household investment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Spatial Impact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Low: impacts on site only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Medium: Impacts on surrounding local area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High: City wide impact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Left-Up Arrow 13"/>
          <p:cNvSpPr/>
          <p:nvPr/>
        </p:nvSpPr>
        <p:spPr>
          <a:xfrm rot="5400000">
            <a:off x="216694" y="2918619"/>
            <a:ext cx="1692275" cy="1703387"/>
          </a:xfrm>
          <a:prstGeom prst="lef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ZA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32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09182008"/>
              </p:ext>
            </p:extLst>
          </p:nvPr>
        </p:nvGraphicFramePr>
        <p:xfrm>
          <a:off x="54587" y="45856"/>
          <a:ext cx="9089413" cy="430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2" y="1140009"/>
            <a:ext cx="507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latin typeface="Century Gothic" panose="020B0502020202020204" pitchFamily="34" charset="0"/>
              </a:rPr>
              <a:t>Categories of Catalytic Projects</a:t>
            </a:r>
            <a:endParaRPr lang="en-ZA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535126"/>
              </p:ext>
            </p:extLst>
          </p:nvPr>
        </p:nvGraphicFramePr>
        <p:xfrm>
          <a:off x="3174" y="4045731"/>
          <a:ext cx="9079865" cy="6307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3653"/>
                <a:gridCol w="1098031"/>
                <a:gridCol w="1435886"/>
                <a:gridCol w="1984901"/>
                <a:gridCol w="1520349"/>
                <a:gridCol w="1647045"/>
              </a:tblGrid>
              <a:tr h="630772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Pre-feasibility</a:t>
                      </a:r>
                    </a:p>
                    <a:p>
                      <a:pPr algn="ctr"/>
                      <a:r>
                        <a:rPr lang="en-ZA" sz="1100" dirty="0" smtClean="0"/>
                        <a:t>[3 – 6 mon]</a:t>
                      </a:r>
                      <a:endParaRPr lang="en-ZA" sz="1100" b="0" dirty="0">
                        <a:latin typeface="Century Gothic" pitchFamily="34" charset="0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Concept</a:t>
                      </a:r>
                    </a:p>
                    <a:p>
                      <a:pPr algn="ctr"/>
                      <a:r>
                        <a:rPr lang="en-ZA" sz="1100" dirty="0" smtClean="0"/>
                        <a:t>[1-3 mon]</a:t>
                      </a:r>
                      <a:endParaRPr lang="en-ZA" sz="1100" b="0" dirty="0">
                        <a:latin typeface="Century Gothic" pitchFamily="34" charset="0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Feasibility</a:t>
                      </a:r>
                    </a:p>
                    <a:p>
                      <a:pPr marL="0" algn="ctr" defTabSz="457200" rtl="0" eaLnBrk="1" latinLnBrk="0" hangingPunct="1"/>
                      <a:r>
                        <a:rPr lang="en-ZA" sz="1100" kern="1200" dirty="0" smtClean="0"/>
                        <a:t>[3-6 Mon]</a:t>
                      </a:r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Packaging</a:t>
                      </a:r>
                    </a:p>
                    <a:p>
                      <a:pPr marL="0" algn="ctr" defTabSz="457200" rtl="0" eaLnBrk="1" latinLnBrk="0" hangingPunct="1"/>
                      <a:r>
                        <a:rPr lang="en-ZA" sz="1100" kern="1200" dirty="0" smtClean="0"/>
                        <a:t>[6-36 mon]</a:t>
                      </a:r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Land Release</a:t>
                      </a:r>
                    </a:p>
                    <a:p>
                      <a:pPr marL="0" algn="ctr" defTabSz="457200" rtl="0" eaLnBrk="1" latinLnBrk="0" hangingPunct="1"/>
                      <a:r>
                        <a:rPr lang="en-ZA" sz="1100" kern="1200" dirty="0" smtClean="0"/>
                        <a:t>[12 – 24 mon]</a:t>
                      </a:r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 dirty="0" smtClean="0"/>
                        <a:t>Development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100" kern="1200" dirty="0" smtClean="0"/>
                        <a:t>[12 - +240 mon]</a:t>
                      </a:r>
                      <a:endParaRPr lang="en-ZA" sz="1100" b="0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" y="3434574"/>
            <a:ext cx="507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latin typeface="Century Gothic" panose="020B0502020202020204" pitchFamily="34" charset="0"/>
              </a:rPr>
              <a:t>Project Pipeline</a:t>
            </a:r>
            <a:endParaRPr lang="en-ZA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9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0" y="5133848"/>
            <a:ext cx="784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Insert</a:t>
            </a:r>
            <a:r>
              <a:rPr lang="en-ZA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For queries</a:t>
            </a:r>
            <a:r>
              <a:rPr lang="en-ZA" sz="1800" b="1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contact (insert name.surname@capetown.gov.za)</a:t>
            </a:r>
            <a:endParaRPr lang="en-ZA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 smtClean="0"/>
              <a:t>Definitions, Expectations and Understanding</a:t>
            </a:r>
          </a:p>
          <a:p>
            <a:pPr marL="0" indent="0">
              <a:buNone/>
            </a:pPr>
            <a:endParaRPr lang="en-ZA" sz="1800" dirty="0" smtClean="0"/>
          </a:p>
          <a:p>
            <a:pPr marL="0" indent="0">
              <a:buNone/>
            </a:pPr>
            <a:r>
              <a:rPr lang="en-ZA" sz="1800" dirty="0" smtClean="0"/>
              <a:t>City of Cape Town’s Approach: Typology of Catalytic Projects</a:t>
            </a:r>
          </a:p>
          <a:p>
            <a:pPr marL="0" indent="0">
              <a:buNone/>
            </a:pPr>
            <a:endParaRPr lang="en-ZA" sz="1800" dirty="0" smtClean="0"/>
          </a:p>
          <a:p>
            <a:pPr marL="0" indent="0">
              <a:buNone/>
            </a:pPr>
            <a:r>
              <a:rPr lang="en-ZA" sz="1800" dirty="0" smtClean="0"/>
              <a:t>The project pipeline</a:t>
            </a:r>
          </a:p>
          <a:p>
            <a:endParaRPr lang="en-ZA" sz="1800" dirty="0" smtClean="0"/>
          </a:p>
          <a:p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0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Definitions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44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Catalytic Projects - </a:t>
            </a:r>
            <a:r>
              <a:rPr lang="en-ZA" dirty="0" err="1"/>
              <a:t>BEPP</a:t>
            </a: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Provincial / City Land Use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08758" y="1182350"/>
            <a:ext cx="85837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entury Gothic" pitchFamily="34" charset="0"/>
              </a:rPr>
              <a:t>2015/16 – 2017/18 BEPP Guidelines:</a:t>
            </a:r>
          </a:p>
          <a:p>
            <a:r>
              <a:rPr lang="en-US" dirty="0" smtClean="0">
                <a:latin typeface="Century Gothic" pitchFamily="34" charset="0"/>
              </a:rPr>
              <a:t> </a:t>
            </a:r>
          </a:p>
          <a:p>
            <a:r>
              <a:rPr lang="en-US" dirty="0" smtClean="0">
                <a:latin typeface="Century Gothic" pitchFamily="34" charset="0"/>
              </a:rPr>
              <a:t>For </a:t>
            </a:r>
            <a:r>
              <a:rPr lang="en-US" dirty="0">
                <a:latin typeface="Century Gothic" pitchFamily="34" charset="0"/>
              </a:rPr>
              <a:t>the purpose of the BEPP, the definition of catalytic urban development projects is </a:t>
            </a:r>
            <a:r>
              <a:rPr lang="en-US" dirty="0" smtClean="0">
                <a:latin typeface="Century Gothic" pitchFamily="34" charset="0"/>
              </a:rPr>
              <a:t>- land </a:t>
            </a:r>
            <a:r>
              <a:rPr lang="en-US" dirty="0">
                <a:latin typeface="Century Gothic" pitchFamily="34" charset="0"/>
              </a:rPr>
              <a:t>development initiatives that:- </a:t>
            </a:r>
            <a:endParaRPr lang="en-US" dirty="0" smtClean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r>
              <a:rPr lang="en-US" dirty="0">
                <a:latin typeface="Century Gothic" pitchFamily="34" charset="0"/>
              </a:rPr>
              <a:t>a) Are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integrated, 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that have mixed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and intensified land uses </a:t>
            </a:r>
            <a:r>
              <a:rPr lang="en-US" dirty="0">
                <a:latin typeface="Century Gothic" pitchFamily="34" charset="0"/>
              </a:rPr>
              <a:t>where the residential land use caters for people across various income bands and at increased densities that better support the viability of public transport systems; </a:t>
            </a:r>
          </a:p>
          <a:p>
            <a:r>
              <a:rPr lang="en-US" dirty="0">
                <a:latin typeface="Century Gothic" pitchFamily="34" charset="0"/>
              </a:rPr>
              <a:t>b) Are strategically located within integration zones in cities; </a:t>
            </a:r>
            <a:r>
              <a:rPr lang="en-US" dirty="0" smtClean="0">
                <a:latin typeface="Century Gothic" pitchFamily="34" charset="0"/>
              </a:rPr>
              <a:t>and are </a:t>
            </a:r>
            <a:r>
              <a:rPr lang="en-US" dirty="0">
                <a:latin typeface="Century Gothic" pitchFamily="34" charset="0"/>
              </a:rPr>
              <a:t>game changers in that the nature and scope of the projects are likely to have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significant impact on spatial form</a:t>
            </a:r>
            <a:r>
              <a:rPr lang="en-US" dirty="0">
                <a:latin typeface="Century Gothic" pitchFamily="34" charset="0"/>
              </a:rPr>
              <a:t>. </a:t>
            </a:r>
          </a:p>
          <a:p>
            <a:r>
              <a:rPr lang="en-US" dirty="0">
                <a:latin typeface="Century Gothic" pitchFamily="34" charset="0"/>
              </a:rPr>
              <a:t>c) Require major infrastructure investment; </a:t>
            </a:r>
          </a:p>
          <a:p>
            <a:r>
              <a:rPr lang="en-US" dirty="0">
                <a:latin typeface="Century Gothic" pitchFamily="34" charset="0"/>
              </a:rPr>
              <a:t>d) Require a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blend of finance </a:t>
            </a:r>
            <a:r>
              <a:rPr lang="en-US" dirty="0">
                <a:latin typeface="Century Gothic" pitchFamily="34" charset="0"/>
              </a:rPr>
              <a:t>where a mix of public funds is able to leverage private sector investment as well as unlock household investment; </a:t>
            </a:r>
          </a:p>
          <a:p>
            <a:r>
              <a:rPr lang="en-US" dirty="0">
                <a:latin typeface="Century Gothic" pitchFamily="34" charset="0"/>
              </a:rPr>
              <a:t>e) Require specific skills across a number of professions and have multiple stakeholders. </a:t>
            </a:r>
          </a:p>
          <a:p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Catalytic Projects - </a:t>
            </a:r>
            <a:r>
              <a:rPr lang="en-ZA" dirty="0" err="1" smtClean="0"/>
              <a:t>BEPP</a:t>
            </a: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Provincial / City Land Use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08758" y="1318830"/>
            <a:ext cx="8583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entury Gothic" pitchFamily="34" charset="0"/>
              </a:rPr>
              <a:t>2015/16 – 2017/18 BEPP Guidelines:</a:t>
            </a:r>
          </a:p>
          <a:p>
            <a:r>
              <a:rPr lang="en-US" dirty="0" smtClean="0">
                <a:latin typeface="Century Gothic" pitchFamily="34" charset="0"/>
              </a:rPr>
              <a:t> </a:t>
            </a:r>
          </a:p>
          <a:p>
            <a:endParaRPr lang="en-US" dirty="0">
              <a:latin typeface="Century Gothic" pitchFamily="34" charset="0"/>
            </a:endParaRPr>
          </a:p>
          <a:p>
            <a:r>
              <a:rPr lang="en-US" dirty="0">
                <a:latin typeface="Century Gothic" pitchFamily="34" charset="0"/>
              </a:rPr>
              <a:t>The BEPP process will </a:t>
            </a:r>
            <a:r>
              <a:rPr lang="en-US" dirty="0" smtClean="0">
                <a:latin typeface="Century Gothic" pitchFamily="34" charset="0"/>
              </a:rPr>
              <a:t>focus </a:t>
            </a:r>
            <a:r>
              <a:rPr lang="en-US" dirty="0">
                <a:latin typeface="Century Gothic" pitchFamily="34" charset="0"/>
              </a:rPr>
              <a:t>on catalytic urban development projects in respect of primary and secondary Precincts/Nodes/Hubs and transit oriented development (improving the alignment between Human Settlements and Public Transport). </a:t>
            </a:r>
            <a:endParaRPr lang="en-US" dirty="0" smtClean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In the case of Cape Town  - the integration zones/ priority TOD corridors are the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Voortrekker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 Road Corridor and the Central City – Metro South-East Corridors</a:t>
            </a:r>
            <a:r>
              <a:rPr lang="en-US" dirty="0" smtClean="0">
                <a:latin typeface="Century Gothic" pitchFamily="34" charset="0"/>
              </a:rPr>
              <a:t>, key within these are Bellville, Philippi, etc.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Inferred Criteria re: </a:t>
            </a:r>
            <a:r>
              <a:rPr lang="en-ZA" dirty="0" err="1" smtClean="0"/>
              <a:t>NDHS</a:t>
            </a:r>
            <a:r>
              <a:rPr lang="en-ZA" dirty="0" smtClean="0"/>
              <a:t> Master Spatial Plan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029" y="1436425"/>
            <a:ext cx="4038600" cy="44321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1800" dirty="0" smtClean="0"/>
              <a:t>Cape Town’s Catalytic projects included </a:t>
            </a:r>
            <a:r>
              <a:rPr lang="en-ZA" sz="1800" dirty="0"/>
              <a:t>into </a:t>
            </a:r>
            <a:r>
              <a:rPr lang="en-ZA" sz="1800" dirty="0" smtClean="0"/>
              <a:t>:</a:t>
            </a:r>
          </a:p>
          <a:p>
            <a:pPr marL="0" indent="0">
              <a:buNone/>
            </a:pPr>
            <a:endParaRPr lang="en-ZA" sz="1800" dirty="0" smtClean="0"/>
          </a:p>
          <a:p>
            <a:r>
              <a:rPr lang="en-ZA" sz="1800" b="1" dirty="0" smtClean="0"/>
              <a:t>50 </a:t>
            </a:r>
            <a:r>
              <a:rPr lang="en-ZA" sz="1800" b="1" dirty="0"/>
              <a:t>National Priority Projects </a:t>
            </a:r>
          </a:p>
          <a:p>
            <a:endParaRPr lang="en-ZA" sz="1100" b="1" dirty="0" smtClean="0"/>
          </a:p>
          <a:p>
            <a:r>
              <a:rPr lang="en-ZA" sz="1800" b="1" dirty="0" smtClean="0"/>
              <a:t>1,5million National </a:t>
            </a:r>
            <a:r>
              <a:rPr lang="en-ZA" sz="1800" dirty="0" smtClean="0"/>
              <a:t>delivery </a:t>
            </a:r>
            <a:r>
              <a:rPr lang="en-ZA" sz="1800" dirty="0"/>
              <a:t>target</a:t>
            </a:r>
          </a:p>
          <a:p>
            <a:endParaRPr lang="en-ZA" sz="1100" dirty="0" smtClean="0"/>
          </a:p>
          <a:p>
            <a:pPr marL="0" indent="0">
              <a:buNone/>
            </a:pPr>
            <a:r>
              <a:rPr lang="en-ZA" sz="1800" dirty="0" smtClean="0"/>
              <a:t>Reflective of:</a:t>
            </a:r>
          </a:p>
          <a:p>
            <a:endParaRPr lang="en-ZA" sz="1100" dirty="0"/>
          </a:p>
          <a:p>
            <a:r>
              <a:rPr lang="en-ZA" sz="1800" dirty="0" smtClean="0"/>
              <a:t> </a:t>
            </a:r>
            <a:r>
              <a:rPr lang="en-ZA" sz="1800" b="1" dirty="0" smtClean="0"/>
              <a:t>typology / product “mix”:</a:t>
            </a:r>
            <a:r>
              <a:rPr lang="en-ZA" sz="1800" dirty="0" smtClean="0"/>
              <a:t> 30</a:t>
            </a:r>
            <a:r>
              <a:rPr lang="en-ZA" sz="1800" dirty="0"/>
              <a:t>% </a:t>
            </a:r>
            <a:r>
              <a:rPr lang="en-ZA" sz="1800" dirty="0" err="1"/>
              <a:t>BNG</a:t>
            </a:r>
            <a:r>
              <a:rPr lang="en-ZA" sz="1800" dirty="0"/>
              <a:t>; GAP 20%; Social Housing 10% &amp; Serviced Sites 20%</a:t>
            </a:r>
          </a:p>
          <a:p>
            <a:endParaRPr lang="en-ZA" sz="1100" dirty="0" smtClean="0"/>
          </a:p>
          <a:p>
            <a:r>
              <a:rPr lang="en-ZA" sz="1800" b="1" dirty="0" smtClean="0"/>
              <a:t>“At-scale” </a:t>
            </a:r>
            <a:r>
              <a:rPr lang="en-ZA" sz="1800" dirty="0" smtClean="0"/>
              <a:t>delivery &gt;10,000 </a:t>
            </a:r>
            <a:r>
              <a:rPr lang="en-ZA" sz="1800" dirty="0"/>
              <a:t>units</a:t>
            </a:r>
          </a:p>
          <a:p>
            <a:endParaRPr lang="en-ZA" sz="1100" dirty="0" smtClean="0"/>
          </a:p>
          <a:p>
            <a:r>
              <a:rPr lang="en-ZA" sz="1800" b="1" dirty="0" smtClean="0"/>
              <a:t>Partnership</a:t>
            </a:r>
            <a:r>
              <a:rPr lang="en-ZA" sz="1800" dirty="0" smtClean="0"/>
              <a:t> between government </a:t>
            </a:r>
            <a:r>
              <a:rPr lang="en-ZA" sz="1800" dirty="0"/>
              <a:t>and private partners</a:t>
            </a:r>
          </a:p>
          <a:p>
            <a:endParaRPr lang="en-ZA" sz="1100" dirty="0" smtClean="0"/>
          </a:p>
          <a:p>
            <a:endParaRPr lang="en-ZA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6" y="1436425"/>
            <a:ext cx="4324984" cy="4432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800" dirty="0" err="1" smtClean="0"/>
              <a:t>NDHS</a:t>
            </a:r>
            <a:r>
              <a:rPr lang="en-ZA" sz="1800" dirty="0" smtClean="0"/>
              <a:t> / HDA  will use Catalytic projects to:</a:t>
            </a:r>
          </a:p>
          <a:p>
            <a:endParaRPr lang="en-ZA" sz="1000" dirty="0"/>
          </a:p>
          <a:p>
            <a:r>
              <a:rPr lang="en-ZA" sz="1800" b="1" dirty="0" smtClean="0"/>
              <a:t>Prioritise</a:t>
            </a:r>
            <a:r>
              <a:rPr lang="en-ZA" sz="1800" dirty="0"/>
              <a:t>, target and focus </a:t>
            </a:r>
            <a:r>
              <a:rPr lang="en-ZA" sz="1800" b="1" dirty="0"/>
              <a:t>resources</a:t>
            </a:r>
            <a:r>
              <a:rPr lang="en-ZA" sz="1800" dirty="0"/>
              <a:t> </a:t>
            </a:r>
            <a:r>
              <a:rPr lang="en-ZA" sz="1800" dirty="0" smtClean="0"/>
              <a:t>(incl. financial) </a:t>
            </a:r>
          </a:p>
          <a:p>
            <a:endParaRPr lang="en-ZA" sz="1000" dirty="0"/>
          </a:p>
          <a:p>
            <a:r>
              <a:rPr lang="en-ZA" sz="1800" b="1" dirty="0"/>
              <a:t>Mobilise</a:t>
            </a:r>
            <a:r>
              <a:rPr lang="en-ZA" sz="1800" dirty="0"/>
              <a:t> Inter-governmental </a:t>
            </a:r>
            <a:r>
              <a:rPr lang="en-ZA" sz="1800" b="1" dirty="0"/>
              <a:t>support</a:t>
            </a:r>
            <a:r>
              <a:rPr lang="en-ZA" sz="1800" dirty="0"/>
              <a:t>, co-ordination and alignment </a:t>
            </a:r>
            <a:r>
              <a:rPr lang="en-ZA" sz="1800" dirty="0" smtClean="0"/>
              <a:t>(incl. </a:t>
            </a:r>
            <a:r>
              <a:rPr lang="en-ZA" sz="1800" dirty="0"/>
              <a:t>“</a:t>
            </a:r>
            <a:r>
              <a:rPr lang="en-ZA" sz="1800" dirty="0" err="1" smtClean="0"/>
              <a:t>PHDA</a:t>
            </a:r>
            <a:r>
              <a:rPr lang="en-ZA" sz="1800" dirty="0" smtClean="0"/>
              <a:t>”)</a:t>
            </a:r>
          </a:p>
          <a:p>
            <a:endParaRPr lang="en-ZA" sz="1000" dirty="0"/>
          </a:p>
          <a:p>
            <a:r>
              <a:rPr lang="en-ZA" sz="1800" b="1" dirty="0"/>
              <a:t>Demonstrate</a:t>
            </a:r>
            <a:r>
              <a:rPr lang="en-ZA" sz="1800" dirty="0"/>
              <a:t> </a:t>
            </a:r>
            <a:r>
              <a:rPr lang="en-ZA" sz="1800" b="1" dirty="0"/>
              <a:t>Impact</a:t>
            </a:r>
            <a:r>
              <a:rPr lang="en-ZA" sz="1800" dirty="0"/>
              <a:t> and </a:t>
            </a:r>
            <a:r>
              <a:rPr lang="en-ZA" sz="1800" dirty="0" smtClean="0"/>
              <a:t>Integration </a:t>
            </a:r>
          </a:p>
          <a:p>
            <a:endParaRPr lang="en-ZA" sz="1000" dirty="0" smtClean="0"/>
          </a:p>
          <a:p>
            <a:r>
              <a:rPr lang="en-ZA" sz="1800" b="1" dirty="0" smtClean="0"/>
              <a:t>Support</a:t>
            </a:r>
            <a:r>
              <a:rPr lang="en-ZA" sz="1800" dirty="0" smtClean="0"/>
              <a:t> </a:t>
            </a:r>
            <a:r>
              <a:rPr lang="en-ZA" sz="1800" dirty="0"/>
              <a:t>&amp; encourage </a:t>
            </a:r>
            <a:r>
              <a:rPr lang="en-ZA" sz="1800" b="1" dirty="0" smtClean="0"/>
              <a:t>public</a:t>
            </a:r>
            <a:r>
              <a:rPr lang="en-ZA" sz="1800" dirty="0" smtClean="0"/>
              <a:t> / </a:t>
            </a:r>
            <a:r>
              <a:rPr lang="en-ZA" sz="1800" b="1" dirty="0" smtClean="0"/>
              <a:t>private</a:t>
            </a:r>
            <a:r>
              <a:rPr lang="en-ZA" sz="1800" dirty="0" smtClean="0"/>
              <a:t> </a:t>
            </a:r>
            <a:r>
              <a:rPr lang="en-ZA" sz="1800" b="1" dirty="0" smtClean="0"/>
              <a:t>sector</a:t>
            </a:r>
            <a:r>
              <a:rPr lang="en-ZA" sz="1800" dirty="0" smtClean="0"/>
              <a:t> collaboration</a:t>
            </a:r>
          </a:p>
          <a:p>
            <a:endParaRPr lang="en-ZA" sz="1000" dirty="0" smtClean="0"/>
          </a:p>
          <a:p>
            <a:r>
              <a:rPr lang="en-ZA" sz="1800" dirty="0" smtClean="0"/>
              <a:t>Promote </a:t>
            </a:r>
            <a:r>
              <a:rPr lang="en-ZA" sz="1800" b="1" dirty="0" smtClean="0"/>
              <a:t>job </a:t>
            </a:r>
            <a:r>
              <a:rPr lang="en-ZA" sz="1800" b="1" dirty="0"/>
              <a:t>creation </a:t>
            </a:r>
            <a:r>
              <a:rPr lang="en-ZA" sz="1800" dirty="0" smtClean="0"/>
              <a:t>esp. </a:t>
            </a:r>
            <a:r>
              <a:rPr lang="en-ZA" sz="1800" dirty="0"/>
              <a:t>among </a:t>
            </a:r>
            <a:r>
              <a:rPr lang="en-ZA" sz="1800" dirty="0" smtClean="0"/>
              <a:t>youth </a:t>
            </a:r>
            <a:r>
              <a:rPr lang="en-ZA" sz="1800" dirty="0"/>
              <a:t>located in the project areas</a:t>
            </a:r>
          </a:p>
          <a:p>
            <a:pPr marL="0" indent="0">
              <a:buNone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4710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Catalytic Projects - </a:t>
            </a:r>
            <a:r>
              <a:rPr lang="en-ZA" dirty="0" err="1" smtClean="0"/>
              <a:t>ICDG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800" dirty="0" err="1" smtClean="0"/>
              <a:t>ICDG</a:t>
            </a:r>
            <a:r>
              <a:rPr lang="en-ZA" sz="1800" dirty="0" smtClean="0"/>
              <a:t> (Guidelines 2013/14)</a:t>
            </a:r>
          </a:p>
          <a:p>
            <a:pPr marL="0" indent="0">
              <a:buNone/>
            </a:pPr>
            <a:r>
              <a:rPr lang="en-US" sz="1800" dirty="0" smtClean="0"/>
              <a:t>At </a:t>
            </a:r>
            <a:r>
              <a:rPr lang="en-US" sz="1800" dirty="0"/>
              <a:t>a </a:t>
            </a:r>
            <a:r>
              <a:rPr lang="en-US" sz="1800" b="1" dirty="0" err="1"/>
              <a:t>programme</a:t>
            </a:r>
            <a:r>
              <a:rPr lang="en-US" sz="1800" b="1" dirty="0"/>
              <a:t> level </a:t>
            </a:r>
            <a:r>
              <a:rPr lang="en-US" sz="1800" dirty="0"/>
              <a:t>these zones include opportunities or requirements for </a:t>
            </a:r>
            <a:r>
              <a:rPr lang="en-US" sz="1800" b="1" dirty="0">
                <a:solidFill>
                  <a:srgbClr val="FF0000"/>
                </a:solidFill>
              </a:rPr>
              <a:t>catalytic public investment </a:t>
            </a:r>
            <a:r>
              <a:rPr lang="en-US" sz="1800" dirty="0"/>
              <a:t>in: </a:t>
            </a:r>
          </a:p>
          <a:p>
            <a:pPr lvl="1"/>
            <a:r>
              <a:rPr lang="en-US" sz="1800" dirty="0" smtClean="0"/>
              <a:t>Core </a:t>
            </a:r>
            <a:r>
              <a:rPr lang="en-US" sz="1800" dirty="0"/>
              <a:t>urban infrastructure services, such as bulk and connector water, sanitation, energy or solid waste infrastructure </a:t>
            </a:r>
          </a:p>
          <a:p>
            <a:pPr lvl="1"/>
            <a:r>
              <a:rPr lang="en-US" sz="1800" dirty="0" smtClean="0"/>
              <a:t>Land </a:t>
            </a:r>
            <a:r>
              <a:rPr lang="en-US" sz="1800" dirty="0"/>
              <a:t>and human settlements development, including opportunities for land development and release, public and social housing, and upgrading of informal settlements </a:t>
            </a:r>
          </a:p>
          <a:p>
            <a:pPr lvl="1"/>
            <a:r>
              <a:rPr lang="en-US" sz="1800" dirty="0" smtClean="0"/>
              <a:t>Economic </a:t>
            </a:r>
            <a:r>
              <a:rPr lang="en-US" sz="1800" dirty="0"/>
              <a:t>infrastructure investments, such as upgrading of business districts, the provision of improved street and pavement infrastructure and open space systems. </a:t>
            </a:r>
          </a:p>
          <a:p>
            <a:pPr lvl="1"/>
            <a:r>
              <a:rPr lang="en-ZA" sz="1800" dirty="0" smtClean="0"/>
              <a:t>Public </a:t>
            </a:r>
            <a:r>
              <a:rPr lang="en-ZA" sz="1800" dirty="0"/>
              <a:t>transport infrastructure and services </a:t>
            </a:r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Catalytic Projects </a:t>
            </a:r>
            <a:r>
              <a:rPr lang="en-ZA" dirty="0" smtClean="0"/>
              <a:t>– Game Changers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60009"/>
              </p:ext>
            </p:extLst>
          </p:nvPr>
        </p:nvGraphicFramePr>
        <p:xfrm>
          <a:off x="457200" y="1242728"/>
          <a:ext cx="8229600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eform 8"/>
          <p:cNvSpPr/>
          <p:nvPr/>
        </p:nvSpPr>
        <p:spPr>
          <a:xfrm>
            <a:off x="762073" y="1143332"/>
            <a:ext cx="7619852" cy="3184990"/>
          </a:xfrm>
          <a:custGeom>
            <a:avLst/>
            <a:gdLst>
              <a:gd name="connsiteX0" fmla="*/ 14749 w 7374194"/>
              <a:gd name="connsiteY0" fmla="*/ 0 h 2993922"/>
              <a:gd name="connsiteX1" fmla="*/ 7374194 w 7374194"/>
              <a:gd name="connsiteY1" fmla="*/ 0 h 2993922"/>
              <a:gd name="connsiteX2" fmla="*/ 7374194 w 7374194"/>
              <a:gd name="connsiteY2" fmla="*/ 2993922 h 2993922"/>
              <a:gd name="connsiteX3" fmla="*/ 5088194 w 7374194"/>
              <a:gd name="connsiteY3" fmla="*/ 2964426 h 2993922"/>
              <a:gd name="connsiteX4" fmla="*/ 5088194 w 7374194"/>
              <a:gd name="connsiteY4" fmla="*/ 1622322 h 2993922"/>
              <a:gd name="connsiteX5" fmla="*/ 2300749 w 7374194"/>
              <a:gd name="connsiteY5" fmla="*/ 1637071 h 2993922"/>
              <a:gd name="connsiteX6" fmla="*/ 2315497 w 7374194"/>
              <a:gd name="connsiteY6" fmla="*/ 2993922 h 2993922"/>
              <a:gd name="connsiteX7" fmla="*/ 0 w 7374194"/>
              <a:gd name="connsiteY7" fmla="*/ 2993922 h 2993922"/>
              <a:gd name="connsiteX8" fmla="*/ 14749 w 7374194"/>
              <a:gd name="connsiteY8" fmla="*/ 0 h 2993922"/>
              <a:gd name="connsiteX0" fmla="*/ 14749 w 7374194"/>
              <a:gd name="connsiteY0" fmla="*/ 0 h 3005369"/>
              <a:gd name="connsiteX1" fmla="*/ 7374194 w 7374194"/>
              <a:gd name="connsiteY1" fmla="*/ 0 h 3005369"/>
              <a:gd name="connsiteX2" fmla="*/ 7374194 w 7374194"/>
              <a:gd name="connsiteY2" fmla="*/ 2993922 h 3005369"/>
              <a:gd name="connsiteX3" fmla="*/ 5088194 w 7374194"/>
              <a:gd name="connsiteY3" fmla="*/ 3005369 h 3005369"/>
              <a:gd name="connsiteX4" fmla="*/ 5088194 w 7374194"/>
              <a:gd name="connsiteY4" fmla="*/ 1622322 h 3005369"/>
              <a:gd name="connsiteX5" fmla="*/ 2300749 w 7374194"/>
              <a:gd name="connsiteY5" fmla="*/ 1637071 h 3005369"/>
              <a:gd name="connsiteX6" fmla="*/ 2315497 w 7374194"/>
              <a:gd name="connsiteY6" fmla="*/ 2993922 h 3005369"/>
              <a:gd name="connsiteX7" fmla="*/ 0 w 7374194"/>
              <a:gd name="connsiteY7" fmla="*/ 2993922 h 3005369"/>
              <a:gd name="connsiteX8" fmla="*/ 14749 w 7374194"/>
              <a:gd name="connsiteY8" fmla="*/ 0 h 3005369"/>
              <a:gd name="connsiteX0" fmla="*/ 14749 w 7374194"/>
              <a:gd name="connsiteY0" fmla="*/ 0 h 3005369"/>
              <a:gd name="connsiteX1" fmla="*/ 7374194 w 7374194"/>
              <a:gd name="connsiteY1" fmla="*/ 0 h 3005369"/>
              <a:gd name="connsiteX2" fmla="*/ 7374194 w 7374194"/>
              <a:gd name="connsiteY2" fmla="*/ 2993922 h 3005369"/>
              <a:gd name="connsiteX3" fmla="*/ 5088194 w 7374194"/>
              <a:gd name="connsiteY3" fmla="*/ 3005369 h 3005369"/>
              <a:gd name="connsiteX4" fmla="*/ 5088194 w 7374194"/>
              <a:gd name="connsiteY4" fmla="*/ 1622322 h 3005369"/>
              <a:gd name="connsiteX5" fmla="*/ 2341692 w 7374194"/>
              <a:gd name="connsiteY5" fmla="*/ 1637071 h 3005369"/>
              <a:gd name="connsiteX6" fmla="*/ 2315497 w 7374194"/>
              <a:gd name="connsiteY6" fmla="*/ 2993922 h 3005369"/>
              <a:gd name="connsiteX7" fmla="*/ 0 w 7374194"/>
              <a:gd name="connsiteY7" fmla="*/ 2993922 h 3005369"/>
              <a:gd name="connsiteX8" fmla="*/ 14749 w 7374194"/>
              <a:gd name="connsiteY8" fmla="*/ 0 h 3005369"/>
              <a:gd name="connsiteX0" fmla="*/ 14749 w 7374194"/>
              <a:gd name="connsiteY0" fmla="*/ 0 h 3005369"/>
              <a:gd name="connsiteX1" fmla="*/ 7374194 w 7374194"/>
              <a:gd name="connsiteY1" fmla="*/ 0 h 3005369"/>
              <a:gd name="connsiteX2" fmla="*/ 7374194 w 7374194"/>
              <a:gd name="connsiteY2" fmla="*/ 2993922 h 3005369"/>
              <a:gd name="connsiteX3" fmla="*/ 5088194 w 7374194"/>
              <a:gd name="connsiteY3" fmla="*/ 3005369 h 3005369"/>
              <a:gd name="connsiteX4" fmla="*/ 5088194 w 7374194"/>
              <a:gd name="connsiteY4" fmla="*/ 1622322 h 3005369"/>
              <a:gd name="connsiteX5" fmla="*/ 2300749 w 7374194"/>
              <a:gd name="connsiteY5" fmla="*/ 1637071 h 3005369"/>
              <a:gd name="connsiteX6" fmla="*/ 2315497 w 7374194"/>
              <a:gd name="connsiteY6" fmla="*/ 2993922 h 3005369"/>
              <a:gd name="connsiteX7" fmla="*/ 0 w 7374194"/>
              <a:gd name="connsiteY7" fmla="*/ 2993922 h 3005369"/>
              <a:gd name="connsiteX8" fmla="*/ 14749 w 7374194"/>
              <a:gd name="connsiteY8" fmla="*/ 0 h 3005369"/>
              <a:gd name="connsiteX0" fmla="*/ 14749 w 7374194"/>
              <a:gd name="connsiteY0" fmla="*/ 0 h 3005369"/>
              <a:gd name="connsiteX1" fmla="*/ 7374194 w 7374194"/>
              <a:gd name="connsiteY1" fmla="*/ 0 h 3005369"/>
              <a:gd name="connsiteX2" fmla="*/ 7374194 w 7374194"/>
              <a:gd name="connsiteY2" fmla="*/ 2993922 h 3005369"/>
              <a:gd name="connsiteX3" fmla="*/ 5088194 w 7374194"/>
              <a:gd name="connsiteY3" fmla="*/ 3005369 h 3005369"/>
              <a:gd name="connsiteX4" fmla="*/ 5088194 w 7374194"/>
              <a:gd name="connsiteY4" fmla="*/ 1622322 h 3005369"/>
              <a:gd name="connsiteX5" fmla="*/ 2328045 w 7374194"/>
              <a:gd name="connsiteY5" fmla="*/ 1637071 h 3005369"/>
              <a:gd name="connsiteX6" fmla="*/ 2315497 w 7374194"/>
              <a:gd name="connsiteY6" fmla="*/ 2993922 h 3005369"/>
              <a:gd name="connsiteX7" fmla="*/ 0 w 7374194"/>
              <a:gd name="connsiteY7" fmla="*/ 2993922 h 3005369"/>
              <a:gd name="connsiteX8" fmla="*/ 14749 w 7374194"/>
              <a:gd name="connsiteY8" fmla="*/ 0 h 3005369"/>
              <a:gd name="connsiteX0" fmla="*/ 14749 w 7374194"/>
              <a:gd name="connsiteY0" fmla="*/ 0 h 3005369"/>
              <a:gd name="connsiteX1" fmla="*/ 7374194 w 7374194"/>
              <a:gd name="connsiteY1" fmla="*/ 0 h 3005369"/>
              <a:gd name="connsiteX2" fmla="*/ 7374194 w 7374194"/>
              <a:gd name="connsiteY2" fmla="*/ 2993922 h 3005369"/>
              <a:gd name="connsiteX3" fmla="*/ 5088194 w 7374194"/>
              <a:gd name="connsiteY3" fmla="*/ 3005369 h 3005369"/>
              <a:gd name="connsiteX4" fmla="*/ 5088194 w 7374194"/>
              <a:gd name="connsiteY4" fmla="*/ 1622322 h 3005369"/>
              <a:gd name="connsiteX5" fmla="*/ 2314398 w 7374194"/>
              <a:gd name="connsiteY5" fmla="*/ 1637071 h 3005369"/>
              <a:gd name="connsiteX6" fmla="*/ 2315497 w 7374194"/>
              <a:gd name="connsiteY6" fmla="*/ 2993922 h 3005369"/>
              <a:gd name="connsiteX7" fmla="*/ 0 w 7374194"/>
              <a:gd name="connsiteY7" fmla="*/ 2993922 h 3005369"/>
              <a:gd name="connsiteX8" fmla="*/ 14749 w 7374194"/>
              <a:gd name="connsiteY8" fmla="*/ 0 h 3005369"/>
              <a:gd name="connsiteX0" fmla="*/ 14749 w 7374194"/>
              <a:gd name="connsiteY0" fmla="*/ 0 h 3005369"/>
              <a:gd name="connsiteX1" fmla="*/ 7374194 w 7374194"/>
              <a:gd name="connsiteY1" fmla="*/ 0 h 3005369"/>
              <a:gd name="connsiteX2" fmla="*/ 7374194 w 7374194"/>
              <a:gd name="connsiteY2" fmla="*/ 2993922 h 3005369"/>
              <a:gd name="connsiteX3" fmla="*/ 5088194 w 7374194"/>
              <a:gd name="connsiteY3" fmla="*/ 3005369 h 3005369"/>
              <a:gd name="connsiteX4" fmla="*/ 5088194 w 7374194"/>
              <a:gd name="connsiteY4" fmla="*/ 1581379 h 3005369"/>
              <a:gd name="connsiteX5" fmla="*/ 2314398 w 7374194"/>
              <a:gd name="connsiteY5" fmla="*/ 1637071 h 3005369"/>
              <a:gd name="connsiteX6" fmla="*/ 2315497 w 7374194"/>
              <a:gd name="connsiteY6" fmla="*/ 2993922 h 3005369"/>
              <a:gd name="connsiteX7" fmla="*/ 0 w 7374194"/>
              <a:gd name="connsiteY7" fmla="*/ 2993922 h 3005369"/>
              <a:gd name="connsiteX8" fmla="*/ 14749 w 7374194"/>
              <a:gd name="connsiteY8" fmla="*/ 0 h 3005369"/>
              <a:gd name="connsiteX0" fmla="*/ 14749 w 7374194"/>
              <a:gd name="connsiteY0" fmla="*/ 0 h 3005369"/>
              <a:gd name="connsiteX1" fmla="*/ 7374194 w 7374194"/>
              <a:gd name="connsiteY1" fmla="*/ 0 h 3005369"/>
              <a:gd name="connsiteX2" fmla="*/ 7374194 w 7374194"/>
              <a:gd name="connsiteY2" fmla="*/ 2993922 h 3005369"/>
              <a:gd name="connsiteX3" fmla="*/ 5088194 w 7374194"/>
              <a:gd name="connsiteY3" fmla="*/ 3005369 h 3005369"/>
              <a:gd name="connsiteX4" fmla="*/ 5088194 w 7374194"/>
              <a:gd name="connsiteY4" fmla="*/ 1581379 h 3005369"/>
              <a:gd name="connsiteX5" fmla="*/ 2314398 w 7374194"/>
              <a:gd name="connsiteY5" fmla="*/ 1582480 h 3005369"/>
              <a:gd name="connsiteX6" fmla="*/ 2315497 w 7374194"/>
              <a:gd name="connsiteY6" fmla="*/ 2993922 h 3005369"/>
              <a:gd name="connsiteX7" fmla="*/ 0 w 7374194"/>
              <a:gd name="connsiteY7" fmla="*/ 2993922 h 3005369"/>
              <a:gd name="connsiteX8" fmla="*/ 14749 w 7374194"/>
              <a:gd name="connsiteY8" fmla="*/ 0 h 3005369"/>
              <a:gd name="connsiteX0" fmla="*/ 343 w 7359788"/>
              <a:gd name="connsiteY0" fmla="*/ 0 h 3034865"/>
              <a:gd name="connsiteX1" fmla="*/ 7359788 w 7359788"/>
              <a:gd name="connsiteY1" fmla="*/ 0 h 3034865"/>
              <a:gd name="connsiteX2" fmla="*/ 7359788 w 7359788"/>
              <a:gd name="connsiteY2" fmla="*/ 2993922 h 3034865"/>
              <a:gd name="connsiteX3" fmla="*/ 5073788 w 7359788"/>
              <a:gd name="connsiteY3" fmla="*/ 3005369 h 3034865"/>
              <a:gd name="connsiteX4" fmla="*/ 5073788 w 7359788"/>
              <a:gd name="connsiteY4" fmla="*/ 1581379 h 3034865"/>
              <a:gd name="connsiteX5" fmla="*/ 2299992 w 7359788"/>
              <a:gd name="connsiteY5" fmla="*/ 1582480 h 3034865"/>
              <a:gd name="connsiteX6" fmla="*/ 2301091 w 7359788"/>
              <a:gd name="connsiteY6" fmla="*/ 2993922 h 3034865"/>
              <a:gd name="connsiteX7" fmla="*/ 40185 w 7359788"/>
              <a:gd name="connsiteY7" fmla="*/ 3034865 h 3034865"/>
              <a:gd name="connsiteX8" fmla="*/ 343 w 7359788"/>
              <a:gd name="connsiteY8" fmla="*/ 0 h 3034865"/>
              <a:gd name="connsiteX0" fmla="*/ 343 w 7359788"/>
              <a:gd name="connsiteY0" fmla="*/ 0 h 3034865"/>
              <a:gd name="connsiteX1" fmla="*/ 7359788 w 7359788"/>
              <a:gd name="connsiteY1" fmla="*/ 0 h 3034865"/>
              <a:gd name="connsiteX2" fmla="*/ 7359788 w 7359788"/>
              <a:gd name="connsiteY2" fmla="*/ 2993922 h 3034865"/>
              <a:gd name="connsiteX3" fmla="*/ 5073788 w 7359788"/>
              <a:gd name="connsiteY3" fmla="*/ 3005369 h 3034865"/>
              <a:gd name="connsiteX4" fmla="*/ 5073788 w 7359788"/>
              <a:gd name="connsiteY4" fmla="*/ 1581379 h 3034865"/>
              <a:gd name="connsiteX5" fmla="*/ 2299992 w 7359788"/>
              <a:gd name="connsiteY5" fmla="*/ 1582480 h 3034865"/>
              <a:gd name="connsiteX6" fmla="*/ 2287443 w 7359788"/>
              <a:gd name="connsiteY6" fmla="*/ 3034865 h 3034865"/>
              <a:gd name="connsiteX7" fmla="*/ 40185 w 7359788"/>
              <a:gd name="connsiteY7" fmla="*/ 3034865 h 3034865"/>
              <a:gd name="connsiteX8" fmla="*/ 343 w 7359788"/>
              <a:gd name="connsiteY8" fmla="*/ 0 h 3034865"/>
              <a:gd name="connsiteX0" fmla="*/ 343 w 7359788"/>
              <a:gd name="connsiteY0" fmla="*/ 0 h 3062161"/>
              <a:gd name="connsiteX1" fmla="*/ 7359788 w 7359788"/>
              <a:gd name="connsiteY1" fmla="*/ 0 h 3062161"/>
              <a:gd name="connsiteX2" fmla="*/ 7359788 w 7359788"/>
              <a:gd name="connsiteY2" fmla="*/ 2993922 h 3062161"/>
              <a:gd name="connsiteX3" fmla="*/ 5073788 w 7359788"/>
              <a:gd name="connsiteY3" fmla="*/ 3005369 h 3062161"/>
              <a:gd name="connsiteX4" fmla="*/ 5073788 w 7359788"/>
              <a:gd name="connsiteY4" fmla="*/ 1581379 h 3062161"/>
              <a:gd name="connsiteX5" fmla="*/ 2299992 w 7359788"/>
              <a:gd name="connsiteY5" fmla="*/ 1582480 h 3062161"/>
              <a:gd name="connsiteX6" fmla="*/ 2369330 w 7359788"/>
              <a:gd name="connsiteY6" fmla="*/ 3062161 h 3062161"/>
              <a:gd name="connsiteX7" fmla="*/ 40185 w 7359788"/>
              <a:gd name="connsiteY7" fmla="*/ 3034865 h 3062161"/>
              <a:gd name="connsiteX8" fmla="*/ 343 w 7359788"/>
              <a:gd name="connsiteY8" fmla="*/ 0 h 3062161"/>
              <a:gd name="connsiteX0" fmla="*/ 82988 w 7442433"/>
              <a:gd name="connsiteY0" fmla="*/ 0 h 3062161"/>
              <a:gd name="connsiteX1" fmla="*/ 7442433 w 7442433"/>
              <a:gd name="connsiteY1" fmla="*/ 0 h 3062161"/>
              <a:gd name="connsiteX2" fmla="*/ 7442433 w 7442433"/>
              <a:gd name="connsiteY2" fmla="*/ 2993922 h 3062161"/>
              <a:gd name="connsiteX3" fmla="*/ 5156433 w 7442433"/>
              <a:gd name="connsiteY3" fmla="*/ 3005369 h 3062161"/>
              <a:gd name="connsiteX4" fmla="*/ 5156433 w 7442433"/>
              <a:gd name="connsiteY4" fmla="*/ 1581379 h 3062161"/>
              <a:gd name="connsiteX5" fmla="*/ 2382637 w 7442433"/>
              <a:gd name="connsiteY5" fmla="*/ 1582480 h 3062161"/>
              <a:gd name="connsiteX6" fmla="*/ 2451975 w 7442433"/>
              <a:gd name="connsiteY6" fmla="*/ 3062161 h 3062161"/>
              <a:gd name="connsiteX7" fmla="*/ 0 w 7442433"/>
              <a:gd name="connsiteY7" fmla="*/ 3048513 h 3062161"/>
              <a:gd name="connsiteX8" fmla="*/ 82988 w 7442433"/>
              <a:gd name="connsiteY8" fmla="*/ 0 h 3062161"/>
              <a:gd name="connsiteX0" fmla="*/ 1559 w 7442891"/>
              <a:gd name="connsiteY0" fmla="*/ 13648 h 3062161"/>
              <a:gd name="connsiteX1" fmla="*/ 7442891 w 7442891"/>
              <a:gd name="connsiteY1" fmla="*/ 0 h 3062161"/>
              <a:gd name="connsiteX2" fmla="*/ 7442891 w 7442891"/>
              <a:gd name="connsiteY2" fmla="*/ 2993922 h 3062161"/>
              <a:gd name="connsiteX3" fmla="*/ 5156891 w 7442891"/>
              <a:gd name="connsiteY3" fmla="*/ 3005369 h 3062161"/>
              <a:gd name="connsiteX4" fmla="*/ 5156891 w 7442891"/>
              <a:gd name="connsiteY4" fmla="*/ 1581379 h 3062161"/>
              <a:gd name="connsiteX5" fmla="*/ 2383095 w 7442891"/>
              <a:gd name="connsiteY5" fmla="*/ 1582480 h 3062161"/>
              <a:gd name="connsiteX6" fmla="*/ 2452433 w 7442891"/>
              <a:gd name="connsiteY6" fmla="*/ 3062161 h 3062161"/>
              <a:gd name="connsiteX7" fmla="*/ 458 w 7442891"/>
              <a:gd name="connsiteY7" fmla="*/ 3048513 h 3062161"/>
              <a:gd name="connsiteX8" fmla="*/ 1559 w 7442891"/>
              <a:gd name="connsiteY8" fmla="*/ 13648 h 3062161"/>
              <a:gd name="connsiteX0" fmla="*/ 28396 w 7442433"/>
              <a:gd name="connsiteY0" fmla="*/ 54591 h 3062161"/>
              <a:gd name="connsiteX1" fmla="*/ 7442433 w 7442433"/>
              <a:gd name="connsiteY1" fmla="*/ 0 h 3062161"/>
              <a:gd name="connsiteX2" fmla="*/ 7442433 w 7442433"/>
              <a:gd name="connsiteY2" fmla="*/ 2993922 h 3062161"/>
              <a:gd name="connsiteX3" fmla="*/ 5156433 w 7442433"/>
              <a:gd name="connsiteY3" fmla="*/ 3005369 h 3062161"/>
              <a:gd name="connsiteX4" fmla="*/ 5156433 w 7442433"/>
              <a:gd name="connsiteY4" fmla="*/ 1581379 h 3062161"/>
              <a:gd name="connsiteX5" fmla="*/ 2382637 w 7442433"/>
              <a:gd name="connsiteY5" fmla="*/ 1582480 h 3062161"/>
              <a:gd name="connsiteX6" fmla="*/ 2451975 w 7442433"/>
              <a:gd name="connsiteY6" fmla="*/ 3062161 h 3062161"/>
              <a:gd name="connsiteX7" fmla="*/ 0 w 7442433"/>
              <a:gd name="connsiteY7" fmla="*/ 3048513 h 3062161"/>
              <a:gd name="connsiteX8" fmla="*/ 28396 w 7442433"/>
              <a:gd name="connsiteY8" fmla="*/ 54591 h 3062161"/>
              <a:gd name="connsiteX0" fmla="*/ 342 w 7482618"/>
              <a:gd name="connsiteY0" fmla="*/ 0 h 3075809"/>
              <a:gd name="connsiteX1" fmla="*/ 7482618 w 7482618"/>
              <a:gd name="connsiteY1" fmla="*/ 13648 h 3075809"/>
              <a:gd name="connsiteX2" fmla="*/ 7482618 w 7482618"/>
              <a:gd name="connsiteY2" fmla="*/ 3007570 h 3075809"/>
              <a:gd name="connsiteX3" fmla="*/ 5196618 w 7482618"/>
              <a:gd name="connsiteY3" fmla="*/ 3019017 h 3075809"/>
              <a:gd name="connsiteX4" fmla="*/ 5196618 w 7482618"/>
              <a:gd name="connsiteY4" fmla="*/ 1595027 h 3075809"/>
              <a:gd name="connsiteX5" fmla="*/ 2422822 w 7482618"/>
              <a:gd name="connsiteY5" fmla="*/ 1596128 h 3075809"/>
              <a:gd name="connsiteX6" fmla="*/ 2492160 w 7482618"/>
              <a:gd name="connsiteY6" fmla="*/ 3075809 h 3075809"/>
              <a:gd name="connsiteX7" fmla="*/ 40185 w 7482618"/>
              <a:gd name="connsiteY7" fmla="*/ 3062161 h 3075809"/>
              <a:gd name="connsiteX8" fmla="*/ 342 w 7482618"/>
              <a:gd name="connsiteY8" fmla="*/ 0 h 3075809"/>
              <a:gd name="connsiteX0" fmla="*/ 28395 w 7510671"/>
              <a:gd name="connsiteY0" fmla="*/ 0 h 3075809"/>
              <a:gd name="connsiteX1" fmla="*/ 7510671 w 7510671"/>
              <a:gd name="connsiteY1" fmla="*/ 13648 h 3075809"/>
              <a:gd name="connsiteX2" fmla="*/ 7510671 w 7510671"/>
              <a:gd name="connsiteY2" fmla="*/ 3007570 h 3075809"/>
              <a:gd name="connsiteX3" fmla="*/ 5224671 w 7510671"/>
              <a:gd name="connsiteY3" fmla="*/ 3019017 h 3075809"/>
              <a:gd name="connsiteX4" fmla="*/ 5224671 w 7510671"/>
              <a:gd name="connsiteY4" fmla="*/ 1595027 h 3075809"/>
              <a:gd name="connsiteX5" fmla="*/ 2450875 w 7510671"/>
              <a:gd name="connsiteY5" fmla="*/ 1596128 h 3075809"/>
              <a:gd name="connsiteX6" fmla="*/ 2520213 w 7510671"/>
              <a:gd name="connsiteY6" fmla="*/ 3075809 h 3075809"/>
              <a:gd name="connsiteX7" fmla="*/ 0 w 7510671"/>
              <a:gd name="connsiteY7" fmla="*/ 3075809 h 3075809"/>
              <a:gd name="connsiteX8" fmla="*/ 28395 w 7510671"/>
              <a:gd name="connsiteY8" fmla="*/ 0 h 3075809"/>
              <a:gd name="connsiteX0" fmla="*/ 463 w 7482739"/>
              <a:gd name="connsiteY0" fmla="*/ 0 h 3075809"/>
              <a:gd name="connsiteX1" fmla="*/ 7482739 w 7482739"/>
              <a:gd name="connsiteY1" fmla="*/ 13648 h 3075809"/>
              <a:gd name="connsiteX2" fmla="*/ 7482739 w 7482739"/>
              <a:gd name="connsiteY2" fmla="*/ 3007570 h 3075809"/>
              <a:gd name="connsiteX3" fmla="*/ 5196739 w 7482739"/>
              <a:gd name="connsiteY3" fmla="*/ 3019017 h 3075809"/>
              <a:gd name="connsiteX4" fmla="*/ 5196739 w 7482739"/>
              <a:gd name="connsiteY4" fmla="*/ 1595027 h 3075809"/>
              <a:gd name="connsiteX5" fmla="*/ 2422943 w 7482739"/>
              <a:gd name="connsiteY5" fmla="*/ 1596128 h 3075809"/>
              <a:gd name="connsiteX6" fmla="*/ 2492281 w 7482739"/>
              <a:gd name="connsiteY6" fmla="*/ 3075809 h 3075809"/>
              <a:gd name="connsiteX7" fmla="*/ 26659 w 7482739"/>
              <a:gd name="connsiteY7" fmla="*/ 3062161 h 3075809"/>
              <a:gd name="connsiteX8" fmla="*/ 463 w 7482739"/>
              <a:gd name="connsiteY8" fmla="*/ 0 h 3075809"/>
              <a:gd name="connsiteX0" fmla="*/ 14747 w 7497023"/>
              <a:gd name="connsiteY0" fmla="*/ 0 h 3075809"/>
              <a:gd name="connsiteX1" fmla="*/ 7497023 w 7497023"/>
              <a:gd name="connsiteY1" fmla="*/ 13648 h 3075809"/>
              <a:gd name="connsiteX2" fmla="*/ 7497023 w 7497023"/>
              <a:gd name="connsiteY2" fmla="*/ 3007570 h 3075809"/>
              <a:gd name="connsiteX3" fmla="*/ 5211023 w 7497023"/>
              <a:gd name="connsiteY3" fmla="*/ 3019017 h 3075809"/>
              <a:gd name="connsiteX4" fmla="*/ 5211023 w 7497023"/>
              <a:gd name="connsiteY4" fmla="*/ 1595027 h 3075809"/>
              <a:gd name="connsiteX5" fmla="*/ 2437227 w 7497023"/>
              <a:gd name="connsiteY5" fmla="*/ 1596128 h 3075809"/>
              <a:gd name="connsiteX6" fmla="*/ 2506565 w 7497023"/>
              <a:gd name="connsiteY6" fmla="*/ 3075809 h 3075809"/>
              <a:gd name="connsiteX7" fmla="*/ 0 w 7497023"/>
              <a:gd name="connsiteY7" fmla="*/ 3062161 h 3075809"/>
              <a:gd name="connsiteX8" fmla="*/ 14747 w 7497023"/>
              <a:gd name="connsiteY8" fmla="*/ 0 h 3075809"/>
              <a:gd name="connsiteX0" fmla="*/ 14747 w 7497023"/>
              <a:gd name="connsiteY0" fmla="*/ 0 h 3075809"/>
              <a:gd name="connsiteX1" fmla="*/ 7497023 w 7497023"/>
              <a:gd name="connsiteY1" fmla="*/ 13648 h 3075809"/>
              <a:gd name="connsiteX2" fmla="*/ 7497023 w 7497023"/>
              <a:gd name="connsiteY2" fmla="*/ 3007570 h 3075809"/>
              <a:gd name="connsiteX3" fmla="*/ 5211023 w 7497023"/>
              <a:gd name="connsiteY3" fmla="*/ 3019017 h 3075809"/>
              <a:gd name="connsiteX4" fmla="*/ 5211023 w 7497023"/>
              <a:gd name="connsiteY4" fmla="*/ 1595027 h 3075809"/>
              <a:gd name="connsiteX5" fmla="*/ 2519114 w 7497023"/>
              <a:gd name="connsiteY5" fmla="*/ 1596128 h 3075809"/>
              <a:gd name="connsiteX6" fmla="*/ 2506565 w 7497023"/>
              <a:gd name="connsiteY6" fmla="*/ 3075809 h 3075809"/>
              <a:gd name="connsiteX7" fmla="*/ 0 w 7497023"/>
              <a:gd name="connsiteY7" fmla="*/ 3062161 h 3075809"/>
              <a:gd name="connsiteX8" fmla="*/ 14747 w 7497023"/>
              <a:gd name="connsiteY8" fmla="*/ 0 h 3075809"/>
              <a:gd name="connsiteX0" fmla="*/ 14747 w 7497023"/>
              <a:gd name="connsiteY0" fmla="*/ 0 h 3075809"/>
              <a:gd name="connsiteX1" fmla="*/ 7497023 w 7497023"/>
              <a:gd name="connsiteY1" fmla="*/ 13648 h 3075809"/>
              <a:gd name="connsiteX2" fmla="*/ 7497023 w 7497023"/>
              <a:gd name="connsiteY2" fmla="*/ 3007570 h 3075809"/>
              <a:gd name="connsiteX3" fmla="*/ 5211023 w 7497023"/>
              <a:gd name="connsiteY3" fmla="*/ 3019017 h 3075809"/>
              <a:gd name="connsiteX4" fmla="*/ 5211023 w 7497023"/>
              <a:gd name="connsiteY4" fmla="*/ 1595027 h 3075809"/>
              <a:gd name="connsiteX5" fmla="*/ 2478171 w 7497023"/>
              <a:gd name="connsiteY5" fmla="*/ 1609776 h 3075809"/>
              <a:gd name="connsiteX6" fmla="*/ 2506565 w 7497023"/>
              <a:gd name="connsiteY6" fmla="*/ 3075809 h 3075809"/>
              <a:gd name="connsiteX7" fmla="*/ 0 w 7497023"/>
              <a:gd name="connsiteY7" fmla="*/ 3062161 h 3075809"/>
              <a:gd name="connsiteX8" fmla="*/ 14747 w 7497023"/>
              <a:gd name="connsiteY8" fmla="*/ 0 h 3075809"/>
              <a:gd name="connsiteX0" fmla="*/ 14747 w 7497023"/>
              <a:gd name="connsiteY0" fmla="*/ 0 h 3075809"/>
              <a:gd name="connsiteX1" fmla="*/ 7497023 w 7497023"/>
              <a:gd name="connsiteY1" fmla="*/ 13648 h 3075809"/>
              <a:gd name="connsiteX2" fmla="*/ 7497023 w 7497023"/>
              <a:gd name="connsiteY2" fmla="*/ 3007570 h 3075809"/>
              <a:gd name="connsiteX3" fmla="*/ 5211023 w 7497023"/>
              <a:gd name="connsiteY3" fmla="*/ 3019017 h 3075809"/>
              <a:gd name="connsiteX4" fmla="*/ 5211023 w 7497023"/>
              <a:gd name="connsiteY4" fmla="*/ 1595027 h 3075809"/>
              <a:gd name="connsiteX5" fmla="*/ 2532762 w 7497023"/>
              <a:gd name="connsiteY5" fmla="*/ 1609776 h 3075809"/>
              <a:gd name="connsiteX6" fmla="*/ 2506565 w 7497023"/>
              <a:gd name="connsiteY6" fmla="*/ 3075809 h 3075809"/>
              <a:gd name="connsiteX7" fmla="*/ 0 w 7497023"/>
              <a:gd name="connsiteY7" fmla="*/ 3062161 h 3075809"/>
              <a:gd name="connsiteX8" fmla="*/ 14747 w 7497023"/>
              <a:gd name="connsiteY8" fmla="*/ 0 h 3075809"/>
              <a:gd name="connsiteX0" fmla="*/ 14747 w 7497023"/>
              <a:gd name="connsiteY0" fmla="*/ 0 h 3075809"/>
              <a:gd name="connsiteX1" fmla="*/ 7497023 w 7497023"/>
              <a:gd name="connsiteY1" fmla="*/ 13648 h 3075809"/>
              <a:gd name="connsiteX2" fmla="*/ 7497023 w 7497023"/>
              <a:gd name="connsiteY2" fmla="*/ 3007570 h 3075809"/>
              <a:gd name="connsiteX3" fmla="*/ 5211023 w 7497023"/>
              <a:gd name="connsiteY3" fmla="*/ 3019017 h 3075809"/>
              <a:gd name="connsiteX4" fmla="*/ 5211023 w 7497023"/>
              <a:gd name="connsiteY4" fmla="*/ 1595027 h 3075809"/>
              <a:gd name="connsiteX5" fmla="*/ 2491819 w 7497023"/>
              <a:gd name="connsiteY5" fmla="*/ 1609776 h 3075809"/>
              <a:gd name="connsiteX6" fmla="*/ 2506565 w 7497023"/>
              <a:gd name="connsiteY6" fmla="*/ 3075809 h 3075809"/>
              <a:gd name="connsiteX7" fmla="*/ 0 w 7497023"/>
              <a:gd name="connsiteY7" fmla="*/ 3062161 h 3075809"/>
              <a:gd name="connsiteX8" fmla="*/ 14747 w 7497023"/>
              <a:gd name="connsiteY8" fmla="*/ 0 h 3075809"/>
              <a:gd name="connsiteX0" fmla="*/ 14747 w 7497023"/>
              <a:gd name="connsiteY0" fmla="*/ 0 h 3075809"/>
              <a:gd name="connsiteX1" fmla="*/ 7497023 w 7497023"/>
              <a:gd name="connsiteY1" fmla="*/ 13648 h 3075809"/>
              <a:gd name="connsiteX2" fmla="*/ 7497023 w 7497023"/>
              <a:gd name="connsiteY2" fmla="*/ 3007570 h 3075809"/>
              <a:gd name="connsiteX3" fmla="*/ 5211023 w 7497023"/>
              <a:gd name="connsiteY3" fmla="*/ 3019017 h 3075809"/>
              <a:gd name="connsiteX4" fmla="*/ 5211023 w 7497023"/>
              <a:gd name="connsiteY4" fmla="*/ 1595027 h 3075809"/>
              <a:gd name="connsiteX5" fmla="*/ 2546410 w 7497023"/>
              <a:gd name="connsiteY5" fmla="*/ 1596128 h 3075809"/>
              <a:gd name="connsiteX6" fmla="*/ 2506565 w 7497023"/>
              <a:gd name="connsiteY6" fmla="*/ 3075809 h 3075809"/>
              <a:gd name="connsiteX7" fmla="*/ 0 w 7497023"/>
              <a:gd name="connsiteY7" fmla="*/ 3062161 h 3075809"/>
              <a:gd name="connsiteX8" fmla="*/ 14747 w 7497023"/>
              <a:gd name="connsiteY8" fmla="*/ 0 h 3075809"/>
              <a:gd name="connsiteX0" fmla="*/ 14747 w 7497023"/>
              <a:gd name="connsiteY0" fmla="*/ 0 h 3075809"/>
              <a:gd name="connsiteX1" fmla="*/ 7497023 w 7497023"/>
              <a:gd name="connsiteY1" fmla="*/ 13648 h 3075809"/>
              <a:gd name="connsiteX2" fmla="*/ 7497023 w 7497023"/>
              <a:gd name="connsiteY2" fmla="*/ 3007570 h 3075809"/>
              <a:gd name="connsiteX3" fmla="*/ 5211023 w 7497023"/>
              <a:gd name="connsiteY3" fmla="*/ 3019017 h 3075809"/>
              <a:gd name="connsiteX4" fmla="*/ 5211023 w 7497023"/>
              <a:gd name="connsiteY4" fmla="*/ 1595027 h 3075809"/>
              <a:gd name="connsiteX5" fmla="*/ 2505467 w 7497023"/>
              <a:gd name="connsiteY5" fmla="*/ 1596128 h 3075809"/>
              <a:gd name="connsiteX6" fmla="*/ 2506565 w 7497023"/>
              <a:gd name="connsiteY6" fmla="*/ 3075809 h 3075809"/>
              <a:gd name="connsiteX7" fmla="*/ 0 w 7497023"/>
              <a:gd name="connsiteY7" fmla="*/ 3062161 h 3075809"/>
              <a:gd name="connsiteX8" fmla="*/ 14747 w 7497023"/>
              <a:gd name="connsiteY8" fmla="*/ 0 h 3075809"/>
              <a:gd name="connsiteX0" fmla="*/ 14747 w 7497023"/>
              <a:gd name="connsiteY0" fmla="*/ 0 h 3075809"/>
              <a:gd name="connsiteX1" fmla="*/ 7497023 w 7497023"/>
              <a:gd name="connsiteY1" fmla="*/ 13648 h 3075809"/>
              <a:gd name="connsiteX2" fmla="*/ 7497023 w 7497023"/>
              <a:gd name="connsiteY2" fmla="*/ 3007570 h 3075809"/>
              <a:gd name="connsiteX3" fmla="*/ 5211023 w 7497023"/>
              <a:gd name="connsiteY3" fmla="*/ 3019017 h 3075809"/>
              <a:gd name="connsiteX4" fmla="*/ 5088194 w 7497023"/>
              <a:gd name="connsiteY4" fmla="*/ 1595027 h 3075809"/>
              <a:gd name="connsiteX5" fmla="*/ 2505467 w 7497023"/>
              <a:gd name="connsiteY5" fmla="*/ 1596128 h 3075809"/>
              <a:gd name="connsiteX6" fmla="*/ 2506565 w 7497023"/>
              <a:gd name="connsiteY6" fmla="*/ 3075809 h 3075809"/>
              <a:gd name="connsiteX7" fmla="*/ 0 w 7497023"/>
              <a:gd name="connsiteY7" fmla="*/ 3062161 h 3075809"/>
              <a:gd name="connsiteX8" fmla="*/ 14747 w 7497023"/>
              <a:gd name="connsiteY8" fmla="*/ 0 h 3075809"/>
              <a:gd name="connsiteX0" fmla="*/ 14747 w 7497023"/>
              <a:gd name="connsiteY0" fmla="*/ 0 h 3100904"/>
              <a:gd name="connsiteX1" fmla="*/ 7497023 w 7497023"/>
              <a:gd name="connsiteY1" fmla="*/ 13648 h 3100904"/>
              <a:gd name="connsiteX2" fmla="*/ 7497023 w 7497023"/>
              <a:gd name="connsiteY2" fmla="*/ 3007570 h 3100904"/>
              <a:gd name="connsiteX3" fmla="*/ 5074545 w 7497023"/>
              <a:gd name="connsiteY3" fmla="*/ 3100904 h 3100904"/>
              <a:gd name="connsiteX4" fmla="*/ 5088194 w 7497023"/>
              <a:gd name="connsiteY4" fmla="*/ 1595027 h 3100904"/>
              <a:gd name="connsiteX5" fmla="*/ 2505467 w 7497023"/>
              <a:gd name="connsiteY5" fmla="*/ 1596128 h 3100904"/>
              <a:gd name="connsiteX6" fmla="*/ 2506565 w 7497023"/>
              <a:gd name="connsiteY6" fmla="*/ 3075809 h 3100904"/>
              <a:gd name="connsiteX7" fmla="*/ 0 w 7497023"/>
              <a:gd name="connsiteY7" fmla="*/ 3062161 h 3100904"/>
              <a:gd name="connsiteX8" fmla="*/ 14747 w 7497023"/>
              <a:gd name="connsiteY8" fmla="*/ 0 h 3100904"/>
              <a:gd name="connsiteX0" fmla="*/ 14747 w 7619852"/>
              <a:gd name="connsiteY0" fmla="*/ 0 h 3103104"/>
              <a:gd name="connsiteX1" fmla="*/ 7497023 w 7619852"/>
              <a:gd name="connsiteY1" fmla="*/ 13648 h 3103104"/>
              <a:gd name="connsiteX2" fmla="*/ 7619852 w 7619852"/>
              <a:gd name="connsiteY2" fmla="*/ 3103104 h 3103104"/>
              <a:gd name="connsiteX3" fmla="*/ 5074545 w 7619852"/>
              <a:gd name="connsiteY3" fmla="*/ 3100904 h 3103104"/>
              <a:gd name="connsiteX4" fmla="*/ 5088194 w 7619852"/>
              <a:gd name="connsiteY4" fmla="*/ 1595027 h 3103104"/>
              <a:gd name="connsiteX5" fmla="*/ 2505467 w 7619852"/>
              <a:gd name="connsiteY5" fmla="*/ 1596128 h 3103104"/>
              <a:gd name="connsiteX6" fmla="*/ 2506565 w 7619852"/>
              <a:gd name="connsiteY6" fmla="*/ 3075809 h 3103104"/>
              <a:gd name="connsiteX7" fmla="*/ 0 w 7619852"/>
              <a:gd name="connsiteY7" fmla="*/ 3062161 h 3103104"/>
              <a:gd name="connsiteX8" fmla="*/ 14747 w 7619852"/>
              <a:gd name="connsiteY8" fmla="*/ 0 h 3103104"/>
              <a:gd name="connsiteX0" fmla="*/ 14747 w 7619852"/>
              <a:gd name="connsiteY0" fmla="*/ 0 h 3103104"/>
              <a:gd name="connsiteX1" fmla="*/ 7606205 w 7619852"/>
              <a:gd name="connsiteY1" fmla="*/ 0 h 3103104"/>
              <a:gd name="connsiteX2" fmla="*/ 7619852 w 7619852"/>
              <a:gd name="connsiteY2" fmla="*/ 3103104 h 3103104"/>
              <a:gd name="connsiteX3" fmla="*/ 5074545 w 7619852"/>
              <a:gd name="connsiteY3" fmla="*/ 3100904 h 3103104"/>
              <a:gd name="connsiteX4" fmla="*/ 5088194 w 7619852"/>
              <a:gd name="connsiteY4" fmla="*/ 1595027 h 3103104"/>
              <a:gd name="connsiteX5" fmla="*/ 2505467 w 7619852"/>
              <a:gd name="connsiteY5" fmla="*/ 1596128 h 3103104"/>
              <a:gd name="connsiteX6" fmla="*/ 2506565 w 7619852"/>
              <a:gd name="connsiteY6" fmla="*/ 3075809 h 3103104"/>
              <a:gd name="connsiteX7" fmla="*/ 0 w 7619852"/>
              <a:gd name="connsiteY7" fmla="*/ 3062161 h 3103104"/>
              <a:gd name="connsiteX8" fmla="*/ 14747 w 7619852"/>
              <a:gd name="connsiteY8" fmla="*/ 0 h 3103104"/>
              <a:gd name="connsiteX0" fmla="*/ 14747 w 7619852"/>
              <a:gd name="connsiteY0" fmla="*/ 0 h 3184990"/>
              <a:gd name="connsiteX1" fmla="*/ 7606205 w 7619852"/>
              <a:gd name="connsiteY1" fmla="*/ 81886 h 3184990"/>
              <a:gd name="connsiteX2" fmla="*/ 7619852 w 7619852"/>
              <a:gd name="connsiteY2" fmla="*/ 3184990 h 3184990"/>
              <a:gd name="connsiteX3" fmla="*/ 5074545 w 7619852"/>
              <a:gd name="connsiteY3" fmla="*/ 3182790 h 3184990"/>
              <a:gd name="connsiteX4" fmla="*/ 5088194 w 7619852"/>
              <a:gd name="connsiteY4" fmla="*/ 1676913 h 3184990"/>
              <a:gd name="connsiteX5" fmla="*/ 2505467 w 7619852"/>
              <a:gd name="connsiteY5" fmla="*/ 1678014 h 3184990"/>
              <a:gd name="connsiteX6" fmla="*/ 2506565 w 7619852"/>
              <a:gd name="connsiteY6" fmla="*/ 3157695 h 3184990"/>
              <a:gd name="connsiteX7" fmla="*/ 0 w 7619852"/>
              <a:gd name="connsiteY7" fmla="*/ 3144047 h 3184990"/>
              <a:gd name="connsiteX8" fmla="*/ 14747 w 7619852"/>
              <a:gd name="connsiteY8" fmla="*/ 0 h 3184990"/>
              <a:gd name="connsiteX0" fmla="*/ 14747 w 7619852"/>
              <a:gd name="connsiteY0" fmla="*/ 0 h 3184990"/>
              <a:gd name="connsiteX1" fmla="*/ 7606205 w 7619852"/>
              <a:gd name="connsiteY1" fmla="*/ 13647 h 3184990"/>
              <a:gd name="connsiteX2" fmla="*/ 7619852 w 7619852"/>
              <a:gd name="connsiteY2" fmla="*/ 3184990 h 3184990"/>
              <a:gd name="connsiteX3" fmla="*/ 5074545 w 7619852"/>
              <a:gd name="connsiteY3" fmla="*/ 3182790 h 3184990"/>
              <a:gd name="connsiteX4" fmla="*/ 5088194 w 7619852"/>
              <a:gd name="connsiteY4" fmla="*/ 1676913 h 3184990"/>
              <a:gd name="connsiteX5" fmla="*/ 2505467 w 7619852"/>
              <a:gd name="connsiteY5" fmla="*/ 1678014 h 3184990"/>
              <a:gd name="connsiteX6" fmla="*/ 2506565 w 7619852"/>
              <a:gd name="connsiteY6" fmla="*/ 3157695 h 3184990"/>
              <a:gd name="connsiteX7" fmla="*/ 0 w 7619852"/>
              <a:gd name="connsiteY7" fmla="*/ 3144047 h 3184990"/>
              <a:gd name="connsiteX8" fmla="*/ 14747 w 7619852"/>
              <a:gd name="connsiteY8" fmla="*/ 0 h 3184990"/>
              <a:gd name="connsiteX0" fmla="*/ 14747 w 7647148"/>
              <a:gd name="connsiteY0" fmla="*/ 0 h 3184990"/>
              <a:gd name="connsiteX1" fmla="*/ 7647148 w 7647148"/>
              <a:gd name="connsiteY1" fmla="*/ 13647 h 3184990"/>
              <a:gd name="connsiteX2" fmla="*/ 7619852 w 7647148"/>
              <a:gd name="connsiteY2" fmla="*/ 3184990 h 3184990"/>
              <a:gd name="connsiteX3" fmla="*/ 5074545 w 7647148"/>
              <a:gd name="connsiteY3" fmla="*/ 3182790 h 3184990"/>
              <a:gd name="connsiteX4" fmla="*/ 5088194 w 7647148"/>
              <a:gd name="connsiteY4" fmla="*/ 1676913 h 3184990"/>
              <a:gd name="connsiteX5" fmla="*/ 2505467 w 7647148"/>
              <a:gd name="connsiteY5" fmla="*/ 1678014 h 3184990"/>
              <a:gd name="connsiteX6" fmla="*/ 2506565 w 7647148"/>
              <a:gd name="connsiteY6" fmla="*/ 3157695 h 3184990"/>
              <a:gd name="connsiteX7" fmla="*/ 0 w 7647148"/>
              <a:gd name="connsiteY7" fmla="*/ 3144047 h 3184990"/>
              <a:gd name="connsiteX8" fmla="*/ 14747 w 7647148"/>
              <a:gd name="connsiteY8" fmla="*/ 0 h 3184990"/>
              <a:gd name="connsiteX0" fmla="*/ 14747 w 7619852"/>
              <a:gd name="connsiteY0" fmla="*/ 0 h 3184990"/>
              <a:gd name="connsiteX1" fmla="*/ 7606205 w 7619852"/>
              <a:gd name="connsiteY1" fmla="*/ 13647 h 3184990"/>
              <a:gd name="connsiteX2" fmla="*/ 7619852 w 7619852"/>
              <a:gd name="connsiteY2" fmla="*/ 3184990 h 3184990"/>
              <a:gd name="connsiteX3" fmla="*/ 5074545 w 7619852"/>
              <a:gd name="connsiteY3" fmla="*/ 3182790 h 3184990"/>
              <a:gd name="connsiteX4" fmla="*/ 5088194 w 7619852"/>
              <a:gd name="connsiteY4" fmla="*/ 1676913 h 3184990"/>
              <a:gd name="connsiteX5" fmla="*/ 2505467 w 7619852"/>
              <a:gd name="connsiteY5" fmla="*/ 1678014 h 3184990"/>
              <a:gd name="connsiteX6" fmla="*/ 2506565 w 7619852"/>
              <a:gd name="connsiteY6" fmla="*/ 3157695 h 3184990"/>
              <a:gd name="connsiteX7" fmla="*/ 0 w 7619852"/>
              <a:gd name="connsiteY7" fmla="*/ 3144047 h 3184990"/>
              <a:gd name="connsiteX8" fmla="*/ 14747 w 7619852"/>
              <a:gd name="connsiteY8" fmla="*/ 0 h 318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9852" h="3184990">
                <a:moveTo>
                  <a:pt x="14747" y="0"/>
                </a:moveTo>
                <a:lnTo>
                  <a:pt x="7606205" y="13647"/>
                </a:lnTo>
                <a:lnTo>
                  <a:pt x="7619852" y="3184990"/>
                </a:lnTo>
                <a:lnTo>
                  <a:pt x="5074545" y="3182790"/>
                </a:lnTo>
                <a:lnTo>
                  <a:pt x="5088194" y="1676913"/>
                </a:lnTo>
                <a:lnTo>
                  <a:pt x="2505467" y="1678014"/>
                </a:lnTo>
                <a:cubicBezTo>
                  <a:pt x="2505833" y="2130298"/>
                  <a:pt x="2506199" y="2705411"/>
                  <a:pt x="2506565" y="3157695"/>
                </a:cubicBezTo>
                <a:lnTo>
                  <a:pt x="0" y="3144047"/>
                </a:lnTo>
                <a:cubicBezTo>
                  <a:pt x="4916" y="2150989"/>
                  <a:pt x="9831" y="1007806"/>
                  <a:pt x="14747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80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heme/theme1.xml><?xml version="1.0" encoding="utf-8"?>
<a:theme xmlns:a="http://schemas.openxmlformats.org/drawingml/2006/main" name="Catalytic Projects 06022015">
  <a:themeElements>
    <a:clrScheme name="Custom 2">
      <a:dk1>
        <a:sysClr val="windowText" lastClr="000000"/>
      </a:dk1>
      <a:lt1>
        <a:sysClr val="window" lastClr="FFFFFF"/>
      </a:lt1>
      <a:dk2>
        <a:srgbClr val="BACF00"/>
      </a:dk2>
      <a:lt2>
        <a:srgbClr val="0098C5"/>
      </a:lt2>
      <a:accent1>
        <a:srgbClr val="C8006F"/>
      </a:accent1>
      <a:accent2>
        <a:srgbClr val="005870"/>
      </a:accent2>
      <a:accent3>
        <a:srgbClr val="446414"/>
      </a:accent3>
      <a:accent4>
        <a:srgbClr val="9D2235"/>
      </a:accent4>
      <a:accent5>
        <a:srgbClr val="47292E"/>
      </a:accent5>
      <a:accent6>
        <a:srgbClr val="98871F"/>
      </a:accent6>
      <a:hlink>
        <a:srgbClr val="C9571E"/>
      </a:hlink>
      <a:folHlink>
        <a:srgbClr val="6335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0DF7CEFED47C4081EBACCFBCE62303" ma:contentTypeVersion="1" ma:contentTypeDescription="Create a new document." ma:contentTypeScope="" ma:versionID="d248963deac00380932ed576ff414a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CEDC87-6334-4652-BC9D-923EB2441B7D}"/>
</file>

<file path=customXml/itemProps2.xml><?xml version="1.0" encoding="utf-8"?>
<ds:datastoreItem xmlns:ds="http://schemas.openxmlformats.org/officeDocument/2006/customXml" ds:itemID="{D18FA98D-0BF1-4A52-9B52-21D3A4B23FFC}"/>
</file>

<file path=customXml/itemProps3.xml><?xml version="1.0" encoding="utf-8"?>
<ds:datastoreItem xmlns:ds="http://schemas.openxmlformats.org/officeDocument/2006/customXml" ds:itemID="{1E688910-3174-48D9-B6F7-CF2AA9D03FFC}"/>
</file>

<file path=docProps/app.xml><?xml version="1.0" encoding="utf-8"?>
<Properties xmlns="http://schemas.openxmlformats.org/officeDocument/2006/extended-properties" xmlns:vt="http://schemas.openxmlformats.org/officeDocument/2006/docPropsVTypes">
  <Template>Catalytic Projects 06022015</Template>
  <TotalTime>1128</TotalTime>
  <Words>1621</Words>
  <Application>Microsoft Office PowerPoint</Application>
  <PresentationFormat>On-screen Show (4:3)</PresentationFormat>
  <Paragraphs>401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Catalytic Projects 06022015</vt:lpstr>
      <vt:lpstr>Catalytic Projects – The City of Cape Town’s Interpretation</vt:lpstr>
      <vt:lpstr>Divergence</vt:lpstr>
      <vt:lpstr>Contents</vt:lpstr>
      <vt:lpstr>Definitions</vt:lpstr>
      <vt:lpstr>Catalytic Projects - BEPP</vt:lpstr>
      <vt:lpstr>Catalytic Projects - BEPP</vt:lpstr>
      <vt:lpstr>Inferred Criteria re: NDHS Master Spatial Plan</vt:lpstr>
      <vt:lpstr>Catalytic Projects - ICDG</vt:lpstr>
      <vt:lpstr>Catalytic Projects – Game Changers</vt:lpstr>
      <vt:lpstr>City of Cape Town’s Approach - Typology of Catalytic Projects</vt:lpstr>
      <vt:lpstr>Catalytic Projects (as requested for BEPP – guidelines Oct 2014)</vt:lpstr>
      <vt:lpstr>Catalytic Interventions</vt:lpstr>
      <vt:lpstr>Project Pipeline</vt:lpstr>
      <vt:lpstr>Project Pipeline vs Monitoring, Milestones and Deliverables</vt:lpstr>
      <vt:lpstr>Project Pipeline vs Monitoring, Milestones and Deliverables </vt:lpstr>
      <vt:lpstr>“Catalytic” Public Land Development Pipeline</vt:lpstr>
      <vt:lpstr> A Land Preparation &amp; Release or “Pipeline” Strategy</vt:lpstr>
      <vt:lpstr>Balance: Demand, Supply and Time</vt:lpstr>
      <vt:lpstr>Project Pipeline</vt:lpstr>
      <vt:lpstr>Project Pipeline – Project</vt:lpstr>
      <vt:lpstr>PowerPoint Presentation</vt:lpstr>
      <vt:lpstr>Conclusion</vt:lpstr>
      <vt:lpstr>Conclusion</vt:lpstr>
      <vt:lpstr>PowerPoint Presentation</vt:lpstr>
    </vt:vector>
  </TitlesOfParts>
  <Company>City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Catalytic Projects – The City of Cape Town’s Interpretation</dc:title>
  <dc:creator>Antony Marks</dc:creator>
  <cp:lastModifiedBy>Peter Ahmad</cp:lastModifiedBy>
  <cp:revision>11</cp:revision>
  <cp:lastPrinted>2014-04-22T07:42:32Z</cp:lastPrinted>
  <dcterms:created xsi:type="dcterms:W3CDTF">2015-02-03T06:43:49Z</dcterms:created>
  <dcterms:modified xsi:type="dcterms:W3CDTF">2015-02-04T06:24:31Z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0x010100050DF7CEFED47C4081EBACCFBCE62303</vt:lpwstr>
  </property>
</Properties>
</file>